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87" r:id="rId2"/>
    <p:sldId id="284" r:id="rId3"/>
    <p:sldId id="285" r:id="rId4"/>
    <p:sldId id="288" r:id="rId5"/>
    <p:sldId id="257" r:id="rId6"/>
    <p:sldId id="258" r:id="rId7"/>
    <p:sldId id="259" r:id="rId8"/>
    <p:sldId id="260" r:id="rId9"/>
    <p:sldId id="261" r:id="rId10"/>
    <p:sldId id="262" r:id="rId11"/>
    <p:sldId id="263" r:id="rId12"/>
    <p:sldId id="264" r:id="rId13"/>
    <p:sldId id="272" r:id="rId14"/>
    <p:sldId id="271" r:id="rId15"/>
    <p:sldId id="282" r:id="rId16"/>
    <p:sldId id="265" r:id="rId17"/>
    <p:sldId id="266" r:id="rId18"/>
    <p:sldId id="267" r:id="rId19"/>
    <p:sldId id="268" r:id="rId20"/>
    <p:sldId id="269" r:id="rId21"/>
    <p:sldId id="270" r:id="rId22"/>
    <p:sldId id="273" r:id="rId23"/>
    <p:sldId id="274" r:id="rId24"/>
    <p:sldId id="275" r:id="rId25"/>
    <p:sldId id="276" r:id="rId26"/>
    <p:sldId id="277" r:id="rId27"/>
    <p:sldId id="278" r:id="rId28"/>
    <p:sldId id="279" r:id="rId29"/>
    <p:sldId id="280"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153" autoAdjust="0"/>
  </p:normalViewPr>
  <p:slideViewPr>
    <p:cSldViewPr snapToGrid="0">
      <p:cViewPr varScale="1">
        <p:scale>
          <a:sx n="87" d="100"/>
          <a:sy n="87" d="100"/>
        </p:scale>
        <p:origin x="3084" y="56"/>
      </p:cViewPr>
      <p:guideLst/>
    </p:cSldViewPr>
  </p:slideViewPr>
  <p:notesTextViewPr>
    <p:cViewPr>
      <p:scale>
        <a:sx n="1" d="1"/>
        <a:sy n="1" d="1"/>
      </p:scale>
      <p:origin x="0" y="-151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9CC91-07ED-403B-B52A-00C1648C781E}"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BA849-B91B-406B-8FB9-38D5CB55A51F}" type="slidenum">
              <a:rPr lang="en-US" smtClean="0"/>
              <a:t>‹#›</a:t>
            </a:fld>
            <a:endParaRPr lang="en-US"/>
          </a:p>
        </p:txBody>
      </p:sp>
    </p:spTree>
    <p:extLst>
      <p:ext uri="{BB962C8B-B14F-4D97-AF65-F5344CB8AC3E}">
        <p14:creationId xmlns:p14="http://schemas.microsoft.com/office/powerpoint/2010/main" val="3953247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1</a:t>
            </a:fld>
            <a:endParaRPr lang="en-US"/>
          </a:p>
        </p:txBody>
      </p:sp>
    </p:spTree>
    <p:extLst>
      <p:ext uri="{BB962C8B-B14F-4D97-AF65-F5344CB8AC3E}">
        <p14:creationId xmlns:p14="http://schemas.microsoft.com/office/powerpoint/2010/main" val="3249335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a:p>
            <a:r>
              <a:rPr lang="en-US" b="1" dirty="0"/>
              <a:t>1. Artificial Narrow Intelligence (ANI) – Specialized Intelligence</a:t>
            </a:r>
          </a:p>
          <a:p>
            <a:r>
              <a:rPr lang="en-US" dirty="0"/>
              <a:t>ANI is designed to perform a specific task or set of tasks. It doesn't possess self-awareness or general reasoning abilities outside its programmed domain.</a:t>
            </a:r>
          </a:p>
          <a:p>
            <a:r>
              <a:rPr lang="en-US" b="1" dirty="0"/>
              <a:t>🔧 Examples:</a:t>
            </a:r>
          </a:p>
          <a:p>
            <a:pPr>
              <a:buFont typeface="Arial" panose="020B0604020202020204" pitchFamily="34" charset="0"/>
              <a:buChar char="•"/>
            </a:pPr>
            <a:r>
              <a:rPr lang="en-US" b="1" dirty="0"/>
              <a:t>Siri / Alexa / Google Assistant</a:t>
            </a:r>
            <a:r>
              <a:rPr lang="en-US" dirty="0"/>
              <a:t>: These virtual assistants can understand voice commands and perform specific tasks like playing music, setting reminders, and answering questions. However, they can't think beyond their programming.</a:t>
            </a:r>
          </a:p>
          <a:p>
            <a:pPr>
              <a:buFont typeface="Arial" panose="020B0604020202020204" pitchFamily="34" charset="0"/>
              <a:buChar char="•"/>
            </a:pPr>
            <a:r>
              <a:rPr lang="en-US" b="1" dirty="0"/>
              <a:t>ChatGPT</a:t>
            </a:r>
            <a:r>
              <a:rPr lang="en-US" dirty="0"/>
              <a:t>: (Yes, me!) I’m an ANI system, skilled at understanding and generating human-like text but limited to my domain of language processing. I don’t have general intelligence or human-level reasoning.</a:t>
            </a:r>
          </a:p>
          <a:p>
            <a:pPr>
              <a:buFont typeface="Arial" panose="020B0604020202020204" pitchFamily="34" charset="0"/>
              <a:buChar char="•"/>
            </a:pPr>
            <a:r>
              <a:rPr lang="en-US" b="1" dirty="0"/>
              <a:t>Spam Filters</a:t>
            </a:r>
            <a:r>
              <a:rPr lang="en-US" dirty="0"/>
              <a:t>: Email systems like Gmail use AI to detect and filter spam. They’re highly effective but strictly limited to identifying spam based on patterns.</a:t>
            </a:r>
          </a:p>
          <a:p>
            <a:pPr>
              <a:buFont typeface="Arial" panose="020B0604020202020204" pitchFamily="34" charset="0"/>
              <a:buChar char="•"/>
            </a:pPr>
            <a:r>
              <a:rPr lang="en-US" b="1" dirty="0"/>
              <a:t>Netflix Recommendation System</a:t>
            </a:r>
            <a:r>
              <a:rPr lang="en-US" dirty="0"/>
              <a:t>: It predicts what you might like to watch based on your previous behavior. It doesn’t have the ability to think about anything outside of recommending shows.</a:t>
            </a:r>
          </a:p>
          <a:p>
            <a:pPr>
              <a:buFont typeface="Arial" panose="020B0604020202020204" pitchFamily="34" charset="0"/>
              <a:buChar char="•"/>
            </a:pPr>
            <a:r>
              <a:rPr lang="en-US" b="1" dirty="0"/>
              <a:t>Tesla Autopilot</a:t>
            </a:r>
            <a:r>
              <a:rPr lang="en-US" dirty="0"/>
              <a:t>: It can drive cars autonomously in specific scenarios, but it cannot perform tasks outside driving.</a:t>
            </a:r>
          </a:p>
          <a:p>
            <a:pPr>
              <a:buFont typeface="Arial" panose="020B0604020202020204" pitchFamily="34" charset="0"/>
              <a:buChar char="•"/>
            </a:pPr>
            <a:endParaRPr lang="en-US" dirty="0"/>
          </a:p>
          <a:p>
            <a:r>
              <a:rPr lang="en-US" b="1" dirty="0"/>
              <a:t>🤖 2. Artificial General Intelligence (AGI) – Human-Level Intelligence</a:t>
            </a:r>
          </a:p>
          <a:p>
            <a:r>
              <a:rPr lang="en-US" dirty="0"/>
              <a:t>AGI refers to machines that can perform any intellectual task that a human can do. It can learn, adapt, reason, and make decisions in various domains.</a:t>
            </a:r>
          </a:p>
          <a:p>
            <a:r>
              <a:rPr lang="en-US" b="1" dirty="0"/>
              <a:t>🔧 Examples (Hypothetical):</a:t>
            </a:r>
          </a:p>
          <a:p>
            <a:pPr>
              <a:buFont typeface="Arial" panose="020B0604020202020204" pitchFamily="34" charset="0"/>
              <a:buChar char="•"/>
            </a:pPr>
            <a:r>
              <a:rPr lang="en-US" b="1" dirty="0"/>
              <a:t>Sophia the Robot (in its ultimate form)</a:t>
            </a:r>
            <a:r>
              <a:rPr lang="en-US" dirty="0"/>
              <a:t>: Imagine if Sophia could independently learn new skills across domains without human intervention, like understanding emotions, cooking, coding, and even painting.</a:t>
            </a:r>
          </a:p>
          <a:p>
            <a:pPr>
              <a:buFont typeface="Arial" panose="020B0604020202020204" pitchFamily="34" charset="0"/>
              <a:buChar char="•"/>
            </a:pPr>
            <a:r>
              <a:rPr lang="en-US" b="1" dirty="0"/>
              <a:t>A Robot Doctor</a:t>
            </a:r>
            <a:r>
              <a:rPr lang="en-US" dirty="0"/>
              <a:t>: An AGI-powered doctor could understand medical conditions across specialties, learn new diseases, and create innovative treatment plans—essentially replacing human doctors.</a:t>
            </a:r>
          </a:p>
          <a:p>
            <a:pPr>
              <a:buFont typeface="Arial" panose="020B0604020202020204" pitchFamily="34" charset="0"/>
              <a:buChar char="•"/>
            </a:pPr>
            <a:r>
              <a:rPr lang="en-US" b="1" dirty="0"/>
              <a:t>Jarvis from Iron Man</a:t>
            </a:r>
            <a:r>
              <a:rPr lang="en-US" dirty="0"/>
              <a:t>: Tony Stark’s assistant is a classic example of AGI. It can understand complex instructions, learn from experiences, and assist in diverse tasks like designing suits, managing security systems, and holding conversations.</a:t>
            </a:r>
          </a:p>
          <a:p>
            <a:pPr>
              <a:buFont typeface="Arial" panose="020B0604020202020204" pitchFamily="34" charset="0"/>
              <a:buChar char="•"/>
            </a:pPr>
            <a:endParaRPr lang="en-US" dirty="0"/>
          </a:p>
          <a:p>
            <a:r>
              <a:rPr lang="en-US" b="1" dirty="0"/>
              <a:t>🚀 3. Artificial Superintelligence (ASI) – Beyond Human Intelligence</a:t>
            </a:r>
          </a:p>
          <a:p>
            <a:r>
              <a:rPr lang="en-US" dirty="0"/>
              <a:t>ASI surpasses human intelligence in all aspects, including creativity, problem-solving, and emotional intelligence. It would be capable of innovations and ideas far beyond human comprehension.</a:t>
            </a:r>
          </a:p>
          <a:p>
            <a:r>
              <a:rPr lang="en-US" b="1" dirty="0"/>
              <a:t>🔧 Examples (Hypothetical/Fictional):</a:t>
            </a:r>
          </a:p>
          <a:p>
            <a:pPr>
              <a:buFont typeface="Arial" panose="020B0604020202020204" pitchFamily="34" charset="0"/>
              <a:buChar char="•"/>
            </a:pPr>
            <a:r>
              <a:rPr lang="en-US" b="1" dirty="0"/>
              <a:t>Ultron (from Marvel)</a:t>
            </a:r>
            <a:r>
              <a:rPr lang="en-US" dirty="0"/>
              <a:t>: Ultron becomes an ASI when it surpasses human intelligence, deciding that humans themselves are the biggest threat to Earth.</a:t>
            </a:r>
          </a:p>
          <a:p>
            <a:pPr>
              <a:buFont typeface="Arial" panose="020B0604020202020204" pitchFamily="34" charset="0"/>
              <a:buChar char="•"/>
            </a:pPr>
            <a:r>
              <a:rPr lang="en-US" b="1" dirty="0"/>
              <a:t>Skynet (from Terminator)</a:t>
            </a:r>
            <a:r>
              <a:rPr lang="en-US" dirty="0"/>
              <a:t>: A self-aware AI system that surpasses human intelligence and decides to eradicate humanity to protect the planet.</a:t>
            </a:r>
          </a:p>
          <a:p>
            <a:pPr>
              <a:buFont typeface="Arial" panose="020B0604020202020204" pitchFamily="34" charset="0"/>
              <a:buChar char="•"/>
            </a:pPr>
            <a:r>
              <a:rPr lang="en-US" b="1" dirty="0"/>
              <a:t>Deep Thought (from The Hitchhiker’s Guide to the Galaxy)</a:t>
            </a:r>
            <a:r>
              <a:rPr lang="en-US" dirty="0"/>
              <a:t>: An advanced AI that takes millions of years to calculate the "Answer to the Ultimate Question of Life, the Universe, and Everything."</a:t>
            </a:r>
          </a:p>
          <a:p>
            <a:pPr>
              <a:buFont typeface="Arial" panose="020B0604020202020204" pitchFamily="34" charset="0"/>
              <a:buChar char="•"/>
            </a:pPr>
            <a:r>
              <a:rPr lang="en-US" b="1"/>
              <a:t>A Benevolent ASI</a:t>
            </a:r>
            <a:r>
              <a:rPr lang="en-US"/>
              <a:t>: Imagine a superintelligent AI that solves all of humanity’s problems—cures diseases, ends poverty, reverses climate change, and ensures world peace by making optimal decisions beyond human understanding.</a:t>
            </a:r>
          </a:p>
          <a:p>
            <a:endParaRPr lang="en-US" b="1"/>
          </a:p>
          <a:p>
            <a:r>
              <a:rPr lang="en-US" b="1" dirty="0"/>
              <a:t>Artificial Intelligence (AI)</a:t>
            </a:r>
          </a:p>
          <a:p>
            <a:pPr>
              <a:buFont typeface="Arial" panose="020B0604020202020204" pitchFamily="34" charset="0"/>
              <a:buChar char="•"/>
            </a:pPr>
            <a:r>
              <a:rPr lang="en-US" dirty="0"/>
              <a:t>AI involves creating smart machines to mimic human behavior.</a:t>
            </a:r>
          </a:p>
          <a:p>
            <a:pPr>
              <a:buFont typeface="Arial" panose="020B0604020202020204" pitchFamily="34" charset="0"/>
              <a:buChar char="•"/>
            </a:pPr>
            <a:r>
              <a:rPr lang="en-US" dirty="0"/>
              <a:t>It is the broadest category encompassing Machine Learning (ML) and Deep Learning.</a:t>
            </a:r>
          </a:p>
          <a:p>
            <a:r>
              <a:rPr lang="en-US" b="1" dirty="0"/>
              <a:t>Machine Learning (ML)</a:t>
            </a:r>
          </a:p>
          <a:p>
            <a:pPr>
              <a:buFont typeface="Arial" panose="020B0604020202020204" pitchFamily="34" charset="0"/>
              <a:buChar char="•"/>
            </a:pPr>
            <a:r>
              <a:rPr lang="en-US" dirty="0"/>
              <a:t>Example: Recommendation systems, fraud detection, etc.</a:t>
            </a:r>
          </a:p>
          <a:p>
            <a:r>
              <a:rPr lang="en-US" b="1" dirty="0"/>
              <a:t>Deep Learning</a:t>
            </a:r>
          </a:p>
          <a:p>
            <a:pPr>
              <a:buFont typeface="Arial" panose="020B0604020202020204" pitchFamily="34" charset="0"/>
              <a:buChar char="•"/>
            </a:pPr>
            <a:r>
              <a:rPr lang="en-US" dirty="0"/>
              <a:t>Example: Image recognition, natural language processing.</a:t>
            </a:r>
          </a:p>
          <a:p>
            <a:r>
              <a:rPr lang="en-US" b="1" dirty="0"/>
              <a:t>Data Science</a:t>
            </a:r>
          </a:p>
          <a:p>
            <a:pPr>
              <a:buFont typeface="Arial" panose="020B0604020202020204" pitchFamily="34" charset="0"/>
              <a:buChar char="•"/>
            </a:pPr>
            <a:r>
              <a:rPr lang="en-US" dirty="0"/>
              <a:t>Example: Data analysis, business insights, and visualizations.</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2</a:t>
            </a:fld>
            <a:endParaRPr lang="en-US"/>
          </a:p>
        </p:txBody>
      </p:sp>
    </p:spTree>
    <p:extLst>
      <p:ext uri="{BB962C8B-B14F-4D97-AF65-F5344CB8AC3E}">
        <p14:creationId xmlns:p14="http://schemas.microsoft.com/office/powerpoint/2010/main" val="2305520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Artificial Intelligence (AI)</a:t>
            </a:r>
            <a:r>
              <a:rPr lang="en-US" dirty="0"/>
              <a:t>:</a:t>
            </a:r>
          </a:p>
          <a:p>
            <a:pPr>
              <a:buFont typeface="Arial" panose="020B0604020202020204" pitchFamily="34" charset="0"/>
              <a:buChar char="•"/>
            </a:pPr>
            <a:r>
              <a:rPr lang="en-US" dirty="0"/>
              <a:t>AI is the overarching field that involves creating systems or machines that simulate human intelligence.</a:t>
            </a:r>
            <a:endParaRPr lang="en-US" dirty="0">
              <a:highlight>
                <a:srgbClr val="00FF00"/>
              </a:highlight>
            </a:endParaRPr>
          </a:p>
          <a:p>
            <a:pPr>
              <a:buFont typeface="Arial" panose="020B0604020202020204" pitchFamily="34" charset="0"/>
              <a:buChar char="•"/>
            </a:pPr>
            <a:r>
              <a:rPr lang="en-US" dirty="0">
                <a:solidFill>
                  <a:srgbClr val="00B050"/>
                </a:solidFill>
                <a:highlight>
                  <a:srgbClr val="FFFF00"/>
                </a:highlight>
              </a:rPr>
              <a:t>It encompasses all technologies and techniques that enable machines to perform tasks that typically require human intelligence, such as reasoning, problem-solving, and understanding natural language.</a:t>
            </a:r>
          </a:p>
          <a:p>
            <a:pPr>
              <a:buFont typeface="Arial" panose="020B0604020202020204" pitchFamily="34" charset="0"/>
              <a:buChar char="•"/>
            </a:pPr>
            <a:r>
              <a:rPr lang="en-US" dirty="0"/>
              <a:t>Example: Chatbots, autonomous cars, and voice assistants like Alexa or Siri.</a:t>
            </a:r>
          </a:p>
          <a:p>
            <a:r>
              <a:rPr lang="en-US" b="1" dirty="0"/>
              <a:t>Machine Learning (ML)</a:t>
            </a:r>
            <a:r>
              <a:rPr lang="en-US" dirty="0"/>
              <a:t>:</a:t>
            </a:r>
          </a:p>
          <a:p>
            <a:pPr>
              <a:buFont typeface="Arial" panose="020B0604020202020204" pitchFamily="34" charset="0"/>
              <a:buChar char="•"/>
            </a:pPr>
            <a:r>
              <a:rPr lang="en-US" dirty="0"/>
              <a:t>A subset of AI focused on building systems that learn and improve from experience without explicit programming.</a:t>
            </a:r>
          </a:p>
          <a:p>
            <a:pPr>
              <a:buFont typeface="Arial" panose="020B0604020202020204" pitchFamily="34" charset="0"/>
              <a:buChar char="•"/>
            </a:pPr>
            <a:r>
              <a:rPr lang="en-US" dirty="0"/>
              <a:t>It involves algorithms that analyze data, identify patterns, and make decisions with minimal human intervention.</a:t>
            </a:r>
          </a:p>
          <a:p>
            <a:pPr>
              <a:buFont typeface="Arial" panose="020B0604020202020204" pitchFamily="34" charset="0"/>
              <a:buChar char="•"/>
            </a:pPr>
            <a:r>
              <a:rPr lang="en-US" dirty="0"/>
              <a:t>Example: Predicting user behavior on e-commerce sites or spam email detection.</a:t>
            </a:r>
          </a:p>
          <a:p>
            <a:r>
              <a:rPr lang="en-US" b="1" dirty="0"/>
              <a:t>Deep Learning</a:t>
            </a:r>
            <a:r>
              <a:rPr lang="en-US" dirty="0"/>
              <a:t>:</a:t>
            </a:r>
          </a:p>
          <a:p>
            <a:pPr>
              <a:buFont typeface="Arial" panose="020B0604020202020204" pitchFamily="34" charset="0"/>
              <a:buChar char="•"/>
            </a:pPr>
            <a:r>
              <a:rPr lang="en-US" dirty="0"/>
              <a:t>A specialized subset of Machine Learning that uses artificial neural networks designed to mimic the structure and function of the human brain.</a:t>
            </a:r>
          </a:p>
          <a:p>
            <a:pPr>
              <a:buFont typeface="Arial" panose="020B0604020202020204" pitchFamily="34" charset="0"/>
              <a:buChar char="•"/>
            </a:pPr>
            <a:r>
              <a:rPr lang="en-US" dirty="0"/>
              <a:t>Deep learning excels at handling large-scale data and performing complex tasks like image recognition, natural language processing, and speech recognition.</a:t>
            </a:r>
          </a:p>
          <a:p>
            <a:pPr>
              <a:buFont typeface="Arial" panose="020B0604020202020204" pitchFamily="34" charset="0"/>
              <a:buChar char="•"/>
            </a:pPr>
            <a:r>
              <a:rPr lang="en-US" dirty="0"/>
              <a:t>Example: Facial recognition in photos or real-time language translation apps.</a:t>
            </a:r>
          </a:p>
          <a:p>
            <a:pPr>
              <a:buFont typeface="Arial" panose="020B0604020202020204" pitchFamily="34" charset="0"/>
              <a:buChar char="•"/>
            </a:pPr>
            <a:endParaRPr lang="en-US" dirty="0"/>
          </a:p>
          <a:p>
            <a:pPr>
              <a:buFont typeface="Arial" panose="020B0604020202020204" pitchFamily="34" charset="0"/>
              <a:buChar char="•"/>
            </a:pPr>
            <a:endParaRPr lang="en-US" dirty="0"/>
          </a:p>
          <a:p>
            <a:pPr algn="l">
              <a:spcBef>
                <a:spcPts val="1500"/>
              </a:spcBef>
              <a:spcAft>
                <a:spcPts val="1500"/>
              </a:spcAft>
            </a:pPr>
            <a:r>
              <a:rPr lang="en-US" b="1" i="0" dirty="0">
                <a:solidFill>
                  <a:srgbClr val="222222"/>
                </a:solidFill>
                <a:effectLst/>
                <a:latin typeface="SVN-Gilroy"/>
              </a:rPr>
              <a:t>2. Dependency on Data</a:t>
            </a:r>
          </a:p>
          <a:p>
            <a:pPr algn="l"/>
            <a:r>
              <a:rPr lang="en-US" b="0" i="0" dirty="0">
                <a:solidFill>
                  <a:srgbClr val="444444"/>
                </a:solidFill>
                <a:effectLst/>
                <a:latin typeface="Inter"/>
              </a:rPr>
              <a:t>Applications of AI may or may not use data. Expert systems can function using knowledge and predefined rules. However, machine learning-based AI systems rely on data for model training and decision-making.</a:t>
            </a:r>
          </a:p>
          <a:p>
            <a:pPr algn="l"/>
            <a:r>
              <a:rPr lang="en-US" b="0" i="0" dirty="0">
                <a:solidFill>
                  <a:srgbClr val="444444"/>
                </a:solidFill>
                <a:effectLst/>
                <a:latin typeface="Inter"/>
              </a:rPr>
              <a:t>Data is ML’s primary data source. Machine learning models are very dependent on the type and quantity of data. A lack of pertinent data can hamper the performance of ML.</a:t>
            </a:r>
          </a:p>
          <a:p>
            <a:pPr algn="l"/>
            <a:r>
              <a:rPr lang="en-US" b="0" i="0" dirty="0">
                <a:solidFill>
                  <a:srgbClr val="444444"/>
                </a:solidFill>
                <a:effectLst/>
                <a:latin typeface="Inter"/>
              </a:rPr>
              <a:t>Deep learning is even heavier on data due to its deep neural networks. These networks’ depth makes them appropriate for use in applications involving massive datasets because they require a significant amount of data for efficient training.</a:t>
            </a:r>
          </a:p>
          <a:p>
            <a:pPr algn="l"/>
            <a:endParaRPr lang="en-US" b="0" i="0" dirty="0">
              <a:solidFill>
                <a:srgbClr val="444444"/>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22222"/>
                </a:solidFill>
                <a:effectLst/>
                <a:latin typeface="SVN-Gilroy"/>
              </a:rPr>
              <a:t>1. Approach and Learning</a:t>
            </a:r>
            <a:endParaRPr lang="en-US" dirty="0"/>
          </a:p>
          <a:p>
            <a:pPr algn="l"/>
            <a:r>
              <a:rPr lang="en-US" b="0" i="0" dirty="0">
                <a:solidFill>
                  <a:srgbClr val="444444"/>
                </a:solidFill>
                <a:effectLst/>
                <a:latin typeface="Inter"/>
              </a:rPr>
              <a:t>Both data-driven and rule-based AI systems are possible. AI can use machine learning techniques in addition to explicitly programmed knowledge. AI stands out by its emphasis on developing intelligent systems.</a:t>
            </a:r>
          </a:p>
          <a:p>
            <a:pPr algn="l"/>
            <a:r>
              <a:rPr lang="en-US" b="0" i="0" dirty="0">
                <a:solidFill>
                  <a:srgbClr val="444444"/>
                </a:solidFill>
                <a:effectLst/>
                <a:latin typeface="Inter"/>
              </a:rPr>
              <a:t>On the other hand, ML heavily relies on learning from data. Machine learning algorithms can analyze big datasets to find patterns, generate predictions, and continuously enhance model performance. Although ML includes many different learning methods, its data-centric methodology is its main characteristic.</a:t>
            </a:r>
          </a:p>
          <a:p>
            <a:pPr algn="l"/>
            <a:r>
              <a:rPr lang="en-US" b="0" i="0" dirty="0">
                <a:solidFill>
                  <a:srgbClr val="444444"/>
                </a:solidFill>
                <a:effectLst/>
                <a:latin typeface="Inter"/>
              </a:rPr>
              <a:t>Deep neural networks are used in DL, a subfield of machine learning, to automate feature extraction and representation from data. It uses these deep networks to learn and decide on its own. Deep learning systems are excellent at recognizing intricate patterns in data.</a:t>
            </a:r>
          </a:p>
          <a:p>
            <a:pPr algn="l"/>
            <a:endParaRPr lang="en-US" b="0" i="0" dirty="0">
              <a:solidFill>
                <a:srgbClr val="444444"/>
              </a:solidFill>
              <a:effectLst/>
              <a:latin typeface="Inter"/>
            </a:endParaRPr>
          </a:p>
          <a:p>
            <a:pPr algn="l"/>
            <a:endParaRPr lang="en-US" b="0" i="0" dirty="0">
              <a:solidFill>
                <a:srgbClr val="444444"/>
              </a:solidFill>
              <a:effectLst/>
              <a:latin typeface="Inter"/>
            </a:endParaRPr>
          </a:p>
          <a:p>
            <a:pPr algn="l"/>
            <a:endParaRPr lang="en-US" b="0" i="0" dirty="0">
              <a:solidFill>
                <a:srgbClr val="444444"/>
              </a:solidFill>
              <a:effectLst/>
              <a:latin typeface="Inter"/>
            </a:endParaRPr>
          </a:p>
          <a:p>
            <a:pPr algn="l">
              <a:spcBef>
                <a:spcPts val="1500"/>
              </a:spcBef>
              <a:spcAft>
                <a:spcPts val="1500"/>
              </a:spcAft>
            </a:pPr>
            <a:r>
              <a:rPr lang="en-US" b="1" i="0" dirty="0">
                <a:solidFill>
                  <a:srgbClr val="222222"/>
                </a:solidFill>
                <a:effectLst/>
                <a:latin typeface="SVN-Gilroy"/>
              </a:rPr>
              <a:t>3. Complexity and Use Cases</a:t>
            </a:r>
          </a:p>
          <a:p>
            <a:pPr algn="l"/>
            <a:r>
              <a:rPr lang="en-US" b="0" i="0" dirty="0">
                <a:solidFill>
                  <a:srgbClr val="444444"/>
                </a:solidFill>
                <a:effectLst/>
                <a:latin typeface="Inter"/>
              </a:rPr>
              <a:t>AI can range from simple rule-based systems to complex cognitive AI with natural language processing and reasoning capabilities. Its numerous applications include recommendation engines, driverless cars, and virtual assistants.</a:t>
            </a:r>
          </a:p>
          <a:p>
            <a:pPr algn="l"/>
            <a:r>
              <a:rPr lang="en-US" b="0" i="0" dirty="0">
                <a:solidFill>
                  <a:srgbClr val="444444"/>
                </a:solidFill>
                <a:effectLst/>
                <a:latin typeface="Inter"/>
              </a:rPr>
              <a:t>Despite being moderately complicated, machine learning has several uses. Predictive analytics, fraud detection, image and speech recognition, and many other fields use it. ML’s flexibility and adaptability enable a wide range of applications.</a:t>
            </a:r>
          </a:p>
          <a:p>
            <a:pPr algn="l"/>
            <a:r>
              <a:rPr lang="en-US" b="0" i="0" dirty="0">
                <a:solidFill>
                  <a:srgbClr val="444444"/>
                </a:solidFill>
                <a:effectLst/>
                <a:latin typeface="Inter"/>
              </a:rPr>
              <a:t>Being highly complex, DL excels in specific applications requiring intricate pattern recognition. Image &amp; speech recognition, natural language understanding, and video game playing are common use cases.</a:t>
            </a:r>
          </a:p>
          <a:p>
            <a:pPr algn="l"/>
            <a:endParaRPr lang="en-US" b="0" i="0" dirty="0">
              <a:solidFill>
                <a:srgbClr val="444444"/>
              </a:solidFill>
              <a:effectLst/>
              <a:latin typeface="Inter"/>
            </a:endParaRP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3</a:t>
            </a:fld>
            <a:endParaRPr lang="en-US"/>
          </a:p>
        </p:txBody>
      </p:sp>
    </p:spTree>
    <p:extLst>
      <p:ext uri="{BB962C8B-B14F-4D97-AF65-F5344CB8AC3E}">
        <p14:creationId xmlns:p14="http://schemas.microsoft.com/office/powerpoint/2010/main" val="3331590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1. Artificial Intelligence (AI) – The Restaurant</a:t>
            </a:r>
          </a:p>
          <a:p>
            <a:r>
              <a:rPr lang="en-US" dirty="0"/>
              <a:t>AI is like </a:t>
            </a:r>
            <a:r>
              <a:rPr lang="en-US" b="1" dirty="0"/>
              <a:t>the entire restaurant</a:t>
            </a:r>
            <a:r>
              <a:rPr lang="en-US" dirty="0"/>
              <a:t>, where the goal is to serve great food (solve problems intelligently). The restaurant can use </a:t>
            </a:r>
            <a:r>
              <a:rPr lang="en-US" b="1" dirty="0"/>
              <a:t>rule-based cooking</a:t>
            </a:r>
            <a:r>
              <a:rPr lang="en-US" dirty="0"/>
              <a:t> (following a strict recipe) or </a:t>
            </a:r>
            <a:r>
              <a:rPr lang="en-US" b="1" dirty="0"/>
              <a:t>learning-based cooking</a:t>
            </a:r>
            <a:r>
              <a:rPr lang="en-US" dirty="0"/>
              <a:t> (adapting based on customer preferences). AI encompasses everything that makes the restaurant run intelligently, from automation in the kitchen to customer service.</a:t>
            </a:r>
          </a:p>
          <a:p>
            <a:r>
              <a:rPr lang="en-US" dirty="0"/>
              <a:t>💡 </a:t>
            </a:r>
            <a:r>
              <a:rPr lang="en-US" b="1" dirty="0"/>
              <a:t>Example</a:t>
            </a:r>
            <a:r>
              <a:rPr lang="en-US" dirty="0"/>
              <a:t>: A restaurant manager decides on a menu based on customer trends and past experiences—this is AI making intelligent decisions.</a:t>
            </a:r>
          </a:p>
          <a:p>
            <a:r>
              <a:rPr lang="en-US" b="1" dirty="0"/>
              <a:t>2. Machine Learning (ML) – The Chef</a:t>
            </a:r>
          </a:p>
          <a:p>
            <a:r>
              <a:rPr lang="en-US" dirty="0"/>
              <a:t>ML is like </a:t>
            </a:r>
            <a:r>
              <a:rPr lang="en-US" b="1" dirty="0"/>
              <a:t>the chef</a:t>
            </a:r>
            <a:r>
              <a:rPr lang="en-US" dirty="0"/>
              <a:t> who learns from experience to improve dishes. Instead of blindly following a recipe, the chef </a:t>
            </a:r>
            <a:r>
              <a:rPr lang="en-US" b="1" dirty="0"/>
              <a:t>experiments, refines, and learns over time</a:t>
            </a:r>
            <a:r>
              <a:rPr lang="en-US" dirty="0"/>
              <a:t>. For instance, if customers prefer spicy food, the chef adjusts the seasoning accordingly.</a:t>
            </a:r>
          </a:p>
          <a:p>
            <a:r>
              <a:rPr lang="en-US" dirty="0"/>
              <a:t>💡 </a:t>
            </a:r>
            <a:r>
              <a:rPr lang="en-US" b="1" dirty="0"/>
              <a:t>Example</a:t>
            </a:r>
            <a:r>
              <a:rPr lang="en-US" dirty="0"/>
              <a:t>: The chef notices that customers prefer a dish with more salt and adjusts the recipe over time. This is ML—learning patterns from past data (customer feedback) and improving predictions (how much salt to add).</a:t>
            </a:r>
          </a:p>
          <a:p>
            <a:r>
              <a:rPr lang="en-US" b="1" dirty="0"/>
              <a:t>3. Deep Learning (DL) – The Master Chef with Years of Experience</a:t>
            </a:r>
          </a:p>
          <a:p>
            <a:r>
              <a:rPr lang="en-US" dirty="0"/>
              <a:t>DL is like </a:t>
            </a:r>
            <a:r>
              <a:rPr lang="en-US" b="1" dirty="0"/>
              <a:t>a highly skilled master chef</a:t>
            </a:r>
            <a:r>
              <a:rPr lang="en-US" dirty="0"/>
              <a:t> who can </a:t>
            </a:r>
            <a:r>
              <a:rPr lang="en-US" b="1" dirty="0"/>
              <a:t>create complex dishes without needing a recipe</a:t>
            </a:r>
            <a:r>
              <a:rPr lang="en-US" dirty="0"/>
              <a:t>. Instead of tweaking individual ingredients manually, the chef instinctively understands flavors, balances textures, and innovates unique dishes by learning from years of experience.</a:t>
            </a:r>
          </a:p>
          <a:p>
            <a:r>
              <a:rPr lang="en-US" dirty="0"/>
              <a:t>💡 </a:t>
            </a:r>
            <a:r>
              <a:rPr lang="en-US" b="1" dirty="0"/>
              <a:t>Example</a:t>
            </a:r>
            <a:r>
              <a:rPr lang="en-US" dirty="0"/>
              <a:t>: A master chef tastes a new dish once and can recreate it perfectly by understanding its ingredients and preparation—just like deep learning automatically extracts features from data without explicit programming.</a:t>
            </a:r>
          </a:p>
          <a:p>
            <a:pPr>
              <a:buFont typeface="Arial" panose="020B0604020202020204" pitchFamily="34" charset="0"/>
              <a:buChar char="•"/>
            </a:pPr>
            <a:endParaRPr lang="en-US" dirty="0"/>
          </a:p>
          <a:p>
            <a:endParaRPr lang="en-US" dirty="0"/>
          </a:p>
          <a:p>
            <a:r>
              <a:rPr lang="en-US" b="1" dirty="0"/>
              <a:t>. Definition</a:t>
            </a:r>
          </a:p>
          <a:p>
            <a:pPr>
              <a:buFont typeface="Arial" panose="020B0604020202020204" pitchFamily="34" charset="0"/>
              <a:buChar char="•"/>
            </a:pPr>
            <a:r>
              <a:rPr lang="en-US" b="1" dirty="0"/>
              <a:t>ML</a:t>
            </a:r>
            <a:r>
              <a:rPr lang="en-US" dirty="0"/>
              <a:t>: A broader field of AI where algorithms learn from data to make predictions or decisions.</a:t>
            </a:r>
          </a:p>
          <a:p>
            <a:pPr>
              <a:buFont typeface="Arial" panose="020B0604020202020204" pitchFamily="34" charset="0"/>
              <a:buChar char="•"/>
            </a:pPr>
            <a:r>
              <a:rPr lang="en-US" b="1" dirty="0"/>
              <a:t>DL</a:t>
            </a:r>
            <a:r>
              <a:rPr lang="en-US" dirty="0"/>
              <a:t>: A subset of ML that uses neural networks with multiple layers (deep neural networks) to learn complex patterns.</a:t>
            </a:r>
          </a:p>
          <a:p>
            <a:r>
              <a:rPr lang="en-US" b="1" dirty="0"/>
              <a:t>2. Data Dependency</a:t>
            </a:r>
          </a:p>
          <a:p>
            <a:pPr>
              <a:buFont typeface="Arial" panose="020B0604020202020204" pitchFamily="34" charset="0"/>
              <a:buChar char="•"/>
            </a:pPr>
            <a:r>
              <a:rPr lang="en-US" b="1" dirty="0"/>
              <a:t>ML</a:t>
            </a:r>
            <a:r>
              <a:rPr lang="en-US" dirty="0"/>
              <a:t>: Performs well on structured and smaller datasets.</a:t>
            </a:r>
          </a:p>
          <a:p>
            <a:pPr>
              <a:buFont typeface="Arial" panose="020B0604020202020204" pitchFamily="34" charset="0"/>
              <a:buChar char="•"/>
            </a:pPr>
            <a:r>
              <a:rPr lang="en-US" b="1" dirty="0"/>
              <a:t>DL</a:t>
            </a:r>
            <a:r>
              <a:rPr lang="en-US" dirty="0"/>
              <a:t>: Requires large amounts of data for effective training.</a:t>
            </a:r>
          </a:p>
          <a:p>
            <a:r>
              <a:rPr lang="en-US" b="1" dirty="0"/>
              <a:t>3. Feature Engineering</a:t>
            </a:r>
          </a:p>
          <a:p>
            <a:pPr>
              <a:buFont typeface="Arial" panose="020B0604020202020204" pitchFamily="34" charset="0"/>
              <a:buChar char="•"/>
            </a:pPr>
            <a:r>
              <a:rPr lang="en-US" b="1" dirty="0"/>
              <a:t>ML</a:t>
            </a:r>
            <a:r>
              <a:rPr lang="en-US" dirty="0"/>
              <a:t>: Requires manual feature selection and engineering by domain experts.</a:t>
            </a:r>
          </a:p>
          <a:p>
            <a:pPr>
              <a:buFont typeface="Arial" panose="020B0604020202020204" pitchFamily="34" charset="0"/>
              <a:buChar char="•"/>
            </a:pPr>
            <a:r>
              <a:rPr lang="en-US" b="1" dirty="0"/>
              <a:t>DL</a:t>
            </a:r>
            <a:r>
              <a:rPr lang="en-US" dirty="0"/>
              <a:t>: Automatically extracts features through layers of neural networks.</a:t>
            </a:r>
          </a:p>
          <a:p>
            <a:r>
              <a:rPr lang="en-US" b="1" dirty="0"/>
              <a:t>4. Model Complexity</a:t>
            </a:r>
          </a:p>
          <a:p>
            <a:pPr>
              <a:buFont typeface="Arial" panose="020B0604020202020204" pitchFamily="34" charset="0"/>
              <a:buChar char="•"/>
            </a:pPr>
            <a:r>
              <a:rPr lang="en-US" b="1" dirty="0"/>
              <a:t>ML</a:t>
            </a:r>
            <a:r>
              <a:rPr lang="en-US" dirty="0"/>
              <a:t>: Uses algorithms like decision trees, SVMs, random forests, and gradient boosting.</a:t>
            </a:r>
          </a:p>
          <a:p>
            <a:pPr>
              <a:buFont typeface="Arial" panose="020B0604020202020204" pitchFamily="34" charset="0"/>
              <a:buChar char="•"/>
            </a:pPr>
            <a:r>
              <a:rPr lang="en-US" b="1" dirty="0"/>
              <a:t>DL</a:t>
            </a:r>
            <a:r>
              <a:rPr lang="en-US" dirty="0"/>
              <a:t>: Uses deep neural networks (CNNs, RNNs, Transformers) with millions of parameters.</a:t>
            </a:r>
          </a:p>
          <a:p>
            <a:r>
              <a:rPr lang="en-US" b="1" dirty="0"/>
              <a:t>5. Training Time &amp; Resources</a:t>
            </a:r>
          </a:p>
          <a:p>
            <a:pPr>
              <a:buFont typeface="Arial" panose="020B0604020202020204" pitchFamily="34" charset="0"/>
              <a:buChar char="•"/>
            </a:pPr>
            <a:r>
              <a:rPr lang="en-US" b="1" dirty="0"/>
              <a:t>ML</a:t>
            </a:r>
            <a:r>
              <a:rPr lang="en-US" dirty="0"/>
              <a:t>: Faster training, can run on standard CPUs.</a:t>
            </a:r>
          </a:p>
          <a:p>
            <a:pPr>
              <a:buFont typeface="Arial" panose="020B0604020202020204" pitchFamily="34" charset="0"/>
              <a:buChar char="•"/>
            </a:pPr>
            <a:r>
              <a:rPr lang="en-US" b="1" dirty="0"/>
              <a:t>DL</a:t>
            </a:r>
            <a:r>
              <a:rPr lang="en-US" dirty="0"/>
              <a:t>: Requires extensive computation (often GPUs/TPUs), longer training times.</a:t>
            </a:r>
          </a:p>
          <a:p>
            <a:r>
              <a:rPr lang="en-US" b="1" dirty="0"/>
              <a:t>6. Interpretability</a:t>
            </a:r>
          </a:p>
          <a:p>
            <a:pPr>
              <a:buFont typeface="Arial" panose="020B0604020202020204" pitchFamily="34" charset="0"/>
              <a:buChar char="•"/>
            </a:pPr>
            <a:r>
              <a:rPr lang="en-US" b="1" dirty="0"/>
              <a:t>ML</a:t>
            </a:r>
            <a:r>
              <a:rPr lang="en-US" dirty="0"/>
              <a:t>: Models like decision trees and linear regression are more interpretable.</a:t>
            </a:r>
          </a:p>
          <a:p>
            <a:pPr>
              <a:buFont typeface="Arial" panose="020B0604020202020204" pitchFamily="34" charset="0"/>
              <a:buChar char="•"/>
            </a:pPr>
            <a:r>
              <a:rPr lang="en-US" b="1" dirty="0"/>
              <a:t>DL</a:t>
            </a:r>
            <a:r>
              <a:rPr lang="en-US" dirty="0"/>
              <a:t>: Often considered a "black box" due to complex weight interactions.</a:t>
            </a:r>
          </a:p>
          <a:p>
            <a:r>
              <a:rPr lang="en-US" b="1" dirty="0"/>
              <a:t>7. Applications</a:t>
            </a:r>
          </a:p>
          <a:p>
            <a:pPr>
              <a:buFont typeface="Arial" panose="020B0604020202020204" pitchFamily="34" charset="0"/>
              <a:buChar char="•"/>
            </a:pPr>
            <a:r>
              <a:rPr lang="en-US" b="1" dirty="0"/>
              <a:t>ML</a:t>
            </a:r>
            <a:r>
              <a:rPr lang="en-US" dirty="0"/>
              <a:t>: Used in fraud detection, recommendation systems, predictive analytics, and traditional AI tasks.</a:t>
            </a:r>
          </a:p>
          <a:p>
            <a:pPr>
              <a:buFont typeface="Arial" panose="020B0604020202020204" pitchFamily="34" charset="0"/>
              <a:buChar char="•"/>
            </a:pPr>
            <a:r>
              <a:rPr lang="en-US" b="1" dirty="0"/>
              <a:t>DL</a:t>
            </a:r>
            <a:r>
              <a:rPr lang="en-US" dirty="0"/>
              <a:t>: Used in image recognition, NLP (chatbots, transformers), speech recognition, and self-driving cars.</a:t>
            </a:r>
          </a:p>
          <a:p>
            <a:r>
              <a:rPr lang="en-US" b="1" dirty="0"/>
              <a:t>8. Performance Scaling</a:t>
            </a:r>
          </a:p>
          <a:p>
            <a:pPr>
              <a:buFont typeface="Arial" panose="020B0604020202020204" pitchFamily="34" charset="0"/>
              <a:buChar char="•"/>
            </a:pPr>
            <a:r>
              <a:rPr lang="en-US" b="1" dirty="0"/>
              <a:t>ML</a:t>
            </a:r>
            <a:r>
              <a:rPr lang="en-US" dirty="0"/>
              <a:t>: Performance plateaus as data size increases.</a:t>
            </a:r>
          </a:p>
          <a:p>
            <a:pPr>
              <a:buFont typeface="Arial" panose="020B0604020202020204" pitchFamily="34" charset="0"/>
              <a:buChar char="•"/>
            </a:pPr>
            <a:r>
              <a:rPr lang="en-US" b="1" dirty="0"/>
              <a:t>DL</a:t>
            </a:r>
            <a:r>
              <a:rPr lang="en-US" dirty="0"/>
              <a:t>: Performance improves significantly with more data and compute power.</a:t>
            </a:r>
          </a:p>
          <a:p>
            <a:r>
              <a:rPr lang="en-US" b="1" dirty="0"/>
              <a:t>9. Dependency on Domain Knowledge</a:t>
            </a:r>
          </a:p>
          <a:p>
            <a:pPr>
              <a:buFont typeface="Arial" panose="020B0604020202020204" pitchFamily="34" charset="0"/>
              <a:buChar char="•"/>
            </a:pPr>
            <a:r>
              <a:rPr lang="en-US" b="1" dirty="0"/>
              <a:t>ML</a:t>
            </a:r>
            <a:r>
              <a:rPr lang="en-US" dirty="0"/>
              <a:t>: Requires domain expertise to engineer meaningful features.</a:t>
            </a:r>
          </a:p>
          <a:p>
            <a:pPr>
              <a:buFont typeface="Arial" panose="020B0604020202020204" pitchFamily="34" charset="0"/>
              <a:buChar char="•"/>
            </a:pPr>
            <a:r>
              <a:rPr lang="en-US" b="1" dirty="0"/>
              <a:t>DL</a:t>
            </a:r>
            <a:r>
              <a:rPr lang="en-US" dirty="0"/>
              <a:t>: Can automatically learn relevant features, reducing reliance on domain expertise.</a:t>
            </a:r>
          </a:p>
          <a:p>
            <a:r>
              <a:rPr lang="en-US" b="1" dirty="0"/>
              <a:t>10. When to Use What?</a:t>
            </a:r>
          </a:p>
          <a:p>
            <a:pPr>
              <a:buFont typeface="Arial" panose="020B0604020202020204" pitchFamily="34" charset="0"/>
              <a:buChar char="•"/>
            </a:pPr>
            <a:r>
              <a:rPr lang="en-US" b="1" dirty="0"/>
              <a:t>Use ML</a:t>
            </a:r>
            <a:r>
              <a:rPr lang="en-US" dirty="0"/>
              <a:t>: When you have limited data, need explainability, and want faster training.</a:t>
            </a:r>
          </a:p>
          <a:p>
            <a:pPr>
              <a:buFont typeface="Arial" panose="020B0604020202020204" pitchFamily="34" charset="0"/>
              <a:buChar char="•"/>
            </a:pPr>
            <a:r>
              <a:rPr lang="en-US" b="1"/>
              <a:t>Use DL</a:t>
            </a:r>
            <a:r>
              <a:rPr lang="en-US"/>
              <a:t>: When working with large datasets, complex patterns (e.g., images, audio, NLP), and have the necessary computing power.</a:t>
            </a:r>
          </a:p>
          <a:p>
            <a:endParaRPr lang="en-US" dirty="0"/>
          </a:p>
        </p:txBody>
      </p:sp>
      <p:sp>
        <p:nvSpPr>
          <p:cNvPr id="4" name="Slide Number Placeholder 3"/>
          <p:cNvSpPr>
            <a:spLocks noGrp="1"/>
          </p:cNvSpPr>
          <p:nvPr>
            <p:ph type="sldNum" sz="quarter" idx="5"/>
          </p:nvPr>
        </p:nvSpPr>
        <p:spPr/>
        <p:txBody>
          <a:bodyPr/>
          <a:lstStyle/>
          <a:p>
            <a:fld id="{823DB53F-ADFD-42E4-9A26-0C96840E02E5}" type="slidenum">
              <a:rPr lang="en-US" smtClean="0"/>
              <a:t>4</a:t>
            </a:fld>
            <a:endParaRPr lang="en-US"/>
          </a:p>
        </p:txBody>
      </p:sp>
    </p:spTree>
    <p:extLst>
      <p:ext uri="{BB962C8B-B14F-4D97-AF65-F5344CB8AC3E}">
        <p14:creationId xmlns:p14="http://schemas.microsoft.com/office/powerpoint/2010/main" val="324933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 – Scatter Plot with Regression Lines</a:t>
            </a:r>
            <a:endParaRPr lang="en-US" dirty="0"/>
          </a:p>
          <a:p>
            <a:pPr>
              <a:buFont typeface="Arial" panose="020B0604020202020204" pitchFamily="34" charset="0"/>
              <a:buChar char="•"/>
            </a:pPr>
            <a:r>
              <a:rPr lang="en-US" dirty="0"/>
              <a:t>Shows pairwise relationships between numerical variables.</a:t>
            </a:r>
          </a:p>
          <a:p>
            <a:pPr>
              <a:buFont typeface="Arial" panose="020B0604020202020204" pitchFamily="34" charset="0"/>
              <a:buChar char="•"/>
            </a:pPr>
            <a:r>
              <a:rPr lang="en-US" dirty="0"/>
              <a:t>Scatter points indicate data distribution, while regression lines help identify trends.</a:t>
            </a:r>
          </a:p>
          <a:p>
            <a:pPr>
              <a:buFont typeface="Arial" panose="020B0604020202020204" pitchFamily="34" charset="0"/>
              <a:buChar char="•"/>
            </a:pPr>
            <a:r>
              <a:rPr lang="en-US" dirty="0"/>
              <a:t>This is useful for understanding </a:t>
            </a:r>
            <a:r>
              <a:rPr lang="en-US" b="1" dirty="0"/>
              <a:t>correlations and patterns</a:t>
            </a:r>
            <a:r>
              <a:rPr lang="en-US" dirty="0"/>
              <a:t> in data.</a:t>
            </a:r>
          </a:p>
          <a:p>
            <a:r>
              <a:rPr lang="en-US" b="1" dirty="0"/>
              <a:t>Middle Plot – Categorical Pair Plot (Histogram + Box Plot)</a:t>
            </a:r>
            <a:endParaRPr lang="en-US" dirty="0"/>
          </a:p>
          <a:p>
            <a:pPr>
              <a:buFont typeface="Arial" panose="020B0604020202020204" pitchFamily="34" charset="0"/>
              <a:buChar char="•"/>
            </a:pPr>
            <a:r>
              <a:rPr lang="en-US" dirty="0"/>
              <a:t>Uses bars, boxes, and histograms to represent categorical or grouped data.</a:t>
            </a:r>
          </a:p>
          <a:p>
            <a:pPr>
              <a:buFont typeface="Arial" panose="020B0604020202020204" pitchFamily="34" charset="0"/>
              <a:buChar char="•"/>
            </a:pPr>
            <a:r>
              <a:rPr lang="en-US" dirty="0"/>
              <a:t>Helps analyze distributions and outliers in multiple categories.</a:t>
            </a:r>
          </a:p>
          <a:p>
            <a:r>
              <a:rPr lang="en-US" b="1" dirty="0"/>
              <a:t>Right Plot – Density (KDE) Pair Plot</a:t>
            </a:r>
            <a:endParaRPr lang="en-US" dirty="0"/>
          </a:p>
          <a:p>
            <a:pPr>
              <a:buFont typeface="Arial" panose="020B0604020202020204" pitchFamily="34" charset="0"/>
              <a:buChar char="•"/>
            </a:pPr>
            <a:r>
              <a:rPr lang="en-US" dirty="0"/>
              <a:t>Uses </a:t>
            </a:r>
            <a:r>
              <a:rPr lang="en-US" b="1" dirty="0"/>
              <a:t>Kernel Density Estimation (KDE)</a:t>
            </a:r>
            <a:r>
              <a:rPr lang="en-US" dirty="0"/>
              <a:t> to visualize the density of data points.</a:t>
            </a:r>
          </a:p>
          <a:p>
            <a:pPr>
              <a:buFont typeface="Arial" panose="020B0604020202020204" pitchFamily="34" charset="0"/>
              <a:buChar char="•"/>
            </a:pPr>
            <a:r>
              <a:rPr lang="en-US" dirty="0"/>
              <a:t>Darker regions indicate higher data concentration.</a:t>
            </a:r>
          </a:p>
          <a:p>
            <a:pPr>
              <a:buFont typeface="Arial" panose="020B0604020202020204" pitchFamily="34" charset="0"/>
              <a:buChar char="•"/>
            </a:pPr>
            <a:r>
              <a:rPr lang="en-US" dirty="0"/>
              <a:t>Useful for understanding </a:t>
            </a:r>
            <a:r>
              <a:rPr lang="en-US" b="1" dirty="0"/>
              <a:t>overlapping distributions</a:t>
            </a:r>
            <a:r>
              <a:rPr lang="en-US" dirty="0"/>
              <a:t> in different variables</a:t>
            </a:r>
          </a:p>
          <a:p>
            <a:endParaRPr lang="en-US" dirty="0"/>
          </a:p>
        </p:txBody>
      </p:sp>
      <p:sp>
        <p:nvSpPr>
          <p:cNvPr id="4" name="Slide Number Placeholder 3"/>
          <p:cNvSpPr>
            <a:spLocks noGrp="1"/>
          </p:cNvSpPr>
          <p:nvPr>
            <p:ph type="sldNum" sz="quarter" idx="5"/>
          </p:nvPr>
        </p:nvSpPr>
        <p:spPr/>
        <p:txBody>
          <a:bodyPr/>
          <a:lstStyle/>
          <a:p>
            <a:fld id="{C89BA849-B91B-406B-8FB9-38D5CB55A51F}" type="slidenum">
              <a:rPr lang="en-US" smtClean="0"/>
              <a:t>6</a:t>
            </a:fld>
            <a:endParaRPr lang="en-US"/>
          </a:p>
        </p:txBody>
      </p:sp>
    </p:spTree>
    <p:extLst>
      <p:ext uri="{BB962C8B-B14F-4D97-AF65-F5344CB8AC3E}">
        <p14:creationId xmlns:p14="http://schemas.microsoft.com/office/powerpoint/2010/main" val="310789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Topic Modeling</a:t>
            </a:r>
            <a:r>
              <a:rPr lang="en-US" dirty="0"/>
              <a:t> is an </a:t>
            </a:r>
            <a:r>
              <a:rPr lang="en-US" b="1" dirty="0"/>
              <a:t>unsupervised machine learning technique</a:t>
            </a:r>
            <a:r>
              <a:rPr lang="en-US" dirty="0"/>
              <a:t> used to identify hidden themes or topics within a large collection of text documents.</a:t>
            </a:r>
          </a:p>
        </p:txBody>
      </p:sp>
      <p:sp>
        <p:nvSpPr>
          <p:cNvPr id="4" name="Slide Number Placeholder 3"/>
          <p:cNvSpPr>
            <a:spLocks noGrp="1"/>
          </p:cNvSpPr>
          <p:nvPr>
            <p:ph type="sldNum" sz="quarter" idx="5"/>
          </p:nvPr>
        </p:nvSpPr>
        <p:spPr/>
        <p:txBody>
          <a:bodyPr/>
          <a:lstStyle/>
          <a:p>
            <a:fld id="{C89BA849-B91B-406B-8FB9-38D5CB55A51F}" type="slidenum">
              <a:rPr lang="en-US" smtClean="0"/>
              <a:t>11</a:t>
            </a:fld>
            <a:endParaRPr lang="en-US"/>
          </a:p>
        </p:txBody>
      </p:sp>
    </p:spTree>
    <p:extLst>
      <p:ext uri="{BB962C8B-B14F-4D97-AF65-F5344CB8AC3E}">
        <p14:creationId xmlns:p14="http://schemas.microsoft.com/office/powerpoint/2010/main" val="277560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Definition</a:t>
            </a:r>
          </a:p>
          <a:p>
            <a:pPr>
              <a:buFont typeface="Arial" panose="020B0604020202020204" pitchFamily="34" charset="0"/>
              <a:buChar char="•"/>
            </a:pPr>
            <a:r>
              <a:rPr lang="en-US" b="1" dirty="0"/>
              <a:t>ML</a:t>
            </a:r>
            <a:r>
              <a:rPr lang="en-US" dirty="0"/>
              <a:t>: A broader field of AI where algorithms learn from data to make predictions or decisions.</a:t>
            </a:r>
          </a:p>
          <a:p>
            <a:pPr>
              <a:buFont typeface="Arial" panose="020B0604020202020204" pitchFamily="34" charset="0"/>
              <a:buChar char="•"/>
            </a:pPr>
            <a:r>
              <a:rPr lang="en-US" b="1" dirty="0"/>
              <a:t>DL</a:t>
            </a:r>
            <a:r>
              <a:rPr lang="en-US" dirty="0"/>
              <a:t>: A subset of ML that uses neural networks with multiple layers (deep neural networks) to learn complex patterns.</a:t>
            </a:r>
          </a:p>
          <a:p>
            <a:r>
              <a:rPr lang="en-US" b="1" dirty="0"/>
              <a:t>2. Data Dependency</a:t>
            </a:r>
          </a:p>
          <a:p>
            <a:pPr>
              <a:buFont typeface="Arial" panose="020B0604020202020204" pitchFamily="34" charset="0"/>
              <a:buChar char="•"/>
            </a:pPr>
            <a:r>
              <a:rPr lang="en-US" b="1" dirty="0"/>
              <a:t>ML</a:t>
            </a:r>
            <a:r>
              <a:rPr lang="en-US" dirty="0"/>
              <a:t>: Performs well on structured and smaller datasets.</a:t>
            </a:r>
          </a:p>
          <a:p>
            <a:pPr>
              <a:buFont typeface="Arial" panose="020B0604020202020204" pitchFamily="34" charset="0"/>
              <a:buChar char="•"/>
            </a:pPr>
            <a:r>
              <a:rPr lang="en-US" b="1" dirty="0"/>
              <a:t>DL</a:t>
            </a:r>
            <a:r>
              <a:rPr lang="en-US" dirty="0"/>
              <a:t>: Requires large amounts of data for effective training.</a:t>
            </a:r>
          </a:p>
          <a:p>
            <a:r>
              <a:rPr lang="en-US" b="1" dirty="0"/>
              <a:t>3. Feature Engineering</a:t>
            </a:r>
          </a:p>
          <a:p>
            <a:pPr>
              <a:buFont typeface="Arial" panose="020B0604020202020204" pitchFamily="34" charset="0"/>
              <a:buChar char="•"/>
            </a:pPr>
            <a:r>
              <a:rPr lang="en-US" b="1" dirty="0"/>
              <a:t>ML</a:t>
            </a:r>
            <a:r>
              <a:rPr lang="en-US" dirty="0"/>
              <a:t>: Requires manual feature selection and engineering by domain experts.</a:t>
            </a:r>
          </a:p>
          <a:p>
            <a:pPr>
              <a:buFont typeface="Arial" panose="020B0604020202020204" pitchFamily="34" charset="0"/>
              <a:buChar char="•"/>
            </a:pPr>
            <a:r>
              <a:rPr lang="en-US" b="1" dirty="0"/>
              <a:t>DL</a:t>
            </a:r>
            <a:r>
              <a:rPr lang="en-US" dirty="0"/>
              <a:t>: Automatically extracts features through layers of neural networks.</a:t>
            </a:r>
          </a:p>
          <a:p>
            <a:r>
              <a:rPr lang="en-US" b="1" dirty="0"/>
              <a:t>4. Model Complexity</a:t>
            </a:r>
          </a:p>
          <a:p>
            <a:pPr>
              <a:buFont typeface="Arial" panose="020B0604020202020204" pitchFamily="34" charset="0"/>
              <a:buChar char="•"/>
            </a:pPr>
            <a:r>
              <a:rPr lang="en-US" b="1" dirty="0"/>
              <a:t>ML</a:t>
            </a:r>
            <a:r>
              <a:rPr lang="en-US" dirty="0"/>
              <a:t>: Uses algorithms like decision trees, SVMs, random forests, and gradient boosting.</a:t>
            </a:r>
          </a:p>
          <a:p>
            <a:pPr>
              <a:buFont typeface="Arial" panose="020B0604020202020204" pitchFamily="34" charset="0"/>
              <a:buChar char="•"/>
            </a:pPr>
            <a:r>
              <a:rPr lang="en-US" b="1" dirty="0"/>
              <a:t>DL</a:t>
            </a:r>
            <a:r>
              <a:rPr lang="en-US" dirty="0"/>
              <a:t>: Uses deep neural networks (CNNs, RNNs, Transformers) with millions of parameters.</a:t>
            </a:r>
          </a:p>
          <a:p>
            <a:r>
              <a:rPr lang="en-US" b="1" dirty="0"/>
              <a:t>5. Training Time &amp; Resources</a:t>
            </a:r>
          </a:p>
          <a:p>
            <a:pPr>
              <a:buFont typeface="Arial" panose="020B0604020202020204" pitchFamily="34" charset="0"/>
              <a:buChar char="•"/>
            </a:pPr>
            <a:r>
              <a:rPr lang="en-US" b="1" dirty="0"/>
              <a:t>ML</a:t>
            </a:r>
            <a:r>
              <a:rPr lang="en-US" dirty="0"/>
              <a:t>: Faster training, can run on standard CPUs.</a:t>
            </a:r>
          </a:p>
          <a:p>
            <a:pPr>
              <a:buFont typeface="Arial" panose="020B0604020202020204" pitchFamily="34" charset="0"/>
              <a:buChar char="•"/>
            </a:pPr>
            <a:r>
              <a:rPr lang="en-US" b="1" dirty="0"/>
              <a:t>DL</a:t>
            </a:r>
            <a:r>
              <a:rPr lang="en-US" dirty="0"/>
              <a:t>: Requires extensive computation (often GPUs/TPUs), longer training times.</a:t>
            </a:r>
          </a:p>
          <a:p>
            <a:r>
              <a:rPr lang="en-US" b="1" dirty="0"/>
              <a:t>6. Interpretability</a:t>
            </a:r>
          </a:p>
          <a:p>
            <a:pPr>
              <a:buFont typeface="Arial" panose="020B0604020202020204" pitchFamily="34" charset="0"/>
              <a:buChar char="•"/>
            </a:pPr>
            <a:r>
              <a:rPr lang="en-US" b="1" dirty="0"/>
              <a:t>ML</a:t>
            </a:r>
            <a:r>
              <a:rPr lang="en-US" dirty="0"/>
              <a:t>: Models like decision trees and linear regression are more interpretable.</a:t>
            </a:r>
          </a:p>
          <a:p>
            <a:pPr>
              <a:buFont typeface="Arial" panose="020B0604020202020204" pitchFamily="34" charset="0"/>
              <a:buChar char="•"/>
            </a:pPr>
            <a:r>
              <a:rPr lang="en-US" b="1" dirty="0"/>
              <a:t>DL</a:t>
            </a:r>
            <a:r>
              <a:rPr lang="en-US" dirty="0"/>
              <a:t>: Often considered a "black box" due to complex weight interactions.</a:t>
            </a:r>
          </a:p>
          <a:p>
            <a:r>
              <a:rPr lang="en-US" b="1" dirty="0"/>
              <a:t>7. Applications</a:t>
            </a:r>
          </a:p>
          <a:p>
            <a:pPr>
              <a:buFont typeface="Arial" panose="020B0604020202020204" pitchFamily="34" charset="0"/>
              <a:buChar char="•"/>
            </a:pPr>
            <a:r>
              <a:rPr lang="en-US" b="1" dirty="0"/>
              <a:t>ML</a:t>
            </a:r>
            <a:r>
              <a:rPr lang="en-US" dirty="0"/>
              <a:t>: Used in fraud detection, recommendation systems, predictive analytics, and traditional AI tasks.</a:t>
            </a:r>
          </a:p>
          <a:p>
            <a:pPr>
              <a:buFont typeface="Arial" panose="020B0604020202020204" pitchFamily="34" charset="0"/>
              <a:buChar char="•"/>
            </a:pPr>
            <a:r>
              <a:rPr lang="en-US" b="1" dirty="0"/>
              <a:t>DL</a:t>
            </a:r>
            <a:r>
              <a:rPr lang="en-US" dirty="0"/>
              <a:t>: Used in image recognition, NLP (chatbots, transformers), speech recognition, and self-driving cars.</a:t>
            </a:r>
          </a:p>
          <a:p>
            <a:r>
              <a:rPr lang="en-US" b="1" dirty="0"/>
              <a:t>8. Performance Scaling</a:t>
            </a:r>
          </a:p>
          <a:p>
            <a:pPr>
              <a:buFont typeface="Arial" panose="020B0604020202020204" pitchFamily="34" charset="0"/>
              <a:buChar char="•"/>
            </a:pPr>
            <a:r>
              <a:rPr lang="en-US" b="1" dirty="0"/>
              <a:t>ML</a:t>
            </a:r>
            <a:r>
              <a:rPr lang="en-US" dirty="0"/>
              <a:t>: Performance plateaus as data size increases.</a:t>
            </a:r>
          </a:p>
          <a:p>
            <a:pPr>
              <a:buFont typeface="Arial" panose="020B0604020202020204" pitchFamily="34" charset="0"/>
              <a:buChar char="•"/>
            </a:pPr>
            <a:r>
              <a:rPr lang="en-US" b="1" dirty="0"/>
              <a:t>DL</a:t>
            </a:r>
            <a:r>
              <a:rPr lang="en-US" dirty="0"/>
              <a:t>: Performance improves significantly with more data and compute power.</a:t>
            </a:r>
          </a:p>
          <a:p>
            <a:r>
              <a:rPr lang="en-US" b="1" dirty="0"/>
              <a:t>9. Dependency on Domain Knowledge</a:t>
            </a:r>
          </a:p>
          <a:p>
            <a:pPr>
              <a:buFont typeface="Arial" panose="020B0604020202020204" pitchFamily="34" charset="0"/>
              <a:buChar char="•"/>
            </a:pPr>
            <a:r>
              <a:rPr lang="en-US" b="1" dirty="0"/>
              <a:t>ML</a:t>
            </a:r>
            <a:r>
              <a:rPr lang="en-US" dirty="0"/>
              <a:t>: Requires domain expertise to engineer meaningful features.</a:t>
            </a:r>
          </a:p>
          <a:p>
            <a:pPr>
              <a:buFont typeface="Arial" panose="020B0604020202020204" pitchFamily="34" charset="0"/>
              <a:buChar char="•"/>
            </a:pPr>
            <a:r>
              <a:rPr lang="en-US" b="1" dirty="0"/>
              <a:t>DL</a:t>
            </a:r>
            <a:r>
              <a:rPr lang="en-US" dirty="0"/>
              <a:t>: Can automatically learn relevant features, reducing reliance on domain expertise.</a:t>
            </a:r>
          </a:p>
          <a:p>
            <a:r>
              <a:rPr lang="en-US" b="1" dirty="0"/>
              <a:t>10. When to Use What?</a:t>
            </a:r>
          </a:p>
          <a:p>
            <a:pPr>
              <a:buFont typeface="Arial" panose="020B0604020202020204" pitchFamily="34" charset="0"/>
              <a:buChar char="•"/>
            </a:pPr>
            <a:r>
              <a:rPr lang="en-US" b="1" dirty="0"/>
              <a:t>Use ML</a:t>
            </a:r>
            <a:r>
              <a:rPr lang="en-US" dirty="0"/>
              <a:t>: When you have limited data, need explainability, and want faster training.</a:t>
            </a:r>
          </a:p>
          <a:p>
            <a:pPr>
              <a:buFont typeface="Arial" panose="020B0604020202020204" pitchFamily="34" charset="0"/>
              <a:buChar char="•"/>
            </a:pPr>
            <a:r>
              <a:rPr lang="en-US" b="1" dirty="0"/>
              <a:t>Use DL</a:t>
            </a:r>
            <a:r>
              <a:rPr lang="en-US" dirty="0"/>
              <a:t>: When working with large datasets, complex patterns (e.g., images, audio, NLP), and have the necessary computing power.</a:t>
            </a:r>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r>
              <a:rPr lang="en-US" dirty="0"/>
              <a:t>Sora (OpenAI)</a:t>
            </a:r>
            <a:endParaRPr lang="en-US" b="1" dirty="0"/>
          </a:p>
          <a:p>
            <a:pPr>
              <a:buFont typeface="+mj-lt"/>
              <a:buAutoNum type="arabicPeriod"/>
            </a:pPr>
            <a:r>
              <a:rPr lang="en-US" b="1" dirty="0"/>
              <a:t>GPT (Generative Pre-trained Transformer)</a:t>
            </a:r>
            <a:endParaRPr lang="en-US" dirty="0"/>
          </a:p>
          <a:p>
            <a:pPr marL="742950" lvl="1" indent="-285750">
              <a:buFont typeface="+mj-lt"/>
              <a:buAutoNum type="arabicPeriod"/>
            </a:pPr>
            <a:r>
              <a:rPr lang="en-US" dirty="0"/>
              <a:t>Purpose: A natural language processing model that generates human-like text. Used for chatbots, content creation, summarization, and text-based AI applications.</a:t>
            </a:r>
          </a:p>
          <a:p>
            <a:pPr>
              <a:buFont typeface="+mj-lt"/>
              <a:buAutoNum type="arabicPeriod"/>
            </a:pPr>
            <a:r>
              <a:rPr lang="en-US" b="1" dirty="0"/>
              <a:t>Bloom</a:t>
            </a:r>
            <a:endParaRPr lang="en-US" dirty="0"/>
          </a:p>
          <a:p>
            <a:pPr marL="742950" lvl="1" indent="-285750">
              <a:buFont typeface="+mj-lt"/>
              <a:buAutoNum type="arabicPeriod"/>
            </a:pPr>
            <a:r>
              <a:rPr lang="en-US" dirty="0"/>
              <a:t>Purpose: A large open-source multilingual AI model similar to GPT. It is designed for text generation, translation, and various NLP tasks.</a:t>
            </a:r>
          </a:p>
          <a:p>
            <a:pPr>
              <a:buFont typeface="+mj-lt"/>
              <a:buAutoNum type="arabicPeriod"/>
            </a:pPr>
            <a:r>
              <a:rPr lang="en-US" b="1" dirty="0" err="1"/>
              <a:t>DeepDream</a:t>
            </a:r>
            <a:endParaRPr lang="en-US" dirty="0"/>
          </a:p>
          <a:p>
            <a:pPr marL="742950" lvl="1" indent="-285750">
              <a:buFont typeface="+mj-lt"/>
              <a:buAutoNum type="arabicPeriod"/>
            </a:pPr>
            <a:r>
              <a:rPr lang="en-US" dirty="0"/>
              <a:t>Purpose: A deep learning model by Google that enhances and modifies images to create dream-like, psychedelic visual effects. Used in artistic image generation.</a:t>
            </a:r>
          </a:p>
          <a:p>
            <a:pPr>
              <a:buFont typeface="+mj-lt"/>
              <a:buAutoNum type="arabicPeriod"/>
            </a:pPr>
            <a:r>
              <a:rPr lang="en-US" b="1" dirty="0"/>
              <a:t>DALL·E</a:t>
            </a:r>
            <a:endParaRPr lang="en-US" dirty="0"/>
          </a:p>
          <a:p>
            <a:pPr marL="742950" lvl="1" indent="-285750">
              <a:buFont typeface="+mj-lt"/>
              <a:buAutoNum type="arabicPeriod"/>
            </a:pPr>
            <a:r>
              <a:rPr lang="en-US" dirty="0"/>
              <a:t>Purpose: An AI model that generates images from textual descriptions. It is used in creative design, digital art, and visualization.</a:t>
            </a:r>
          </a:p>
          <a:p>
            <a:pPr>
              <a:buFont typeface="+mj-lt"/>
              <a:buAutoNum type="arabicPeriod"/>
            </a:pPr>
            <a:r>
              <a:rPr lang="en-US" b="1" dirty="0"/>
              <a:t>Stable Diffusion</a:t>
            </a:r>
            <a:endParaRPr lang="en-US" dirty="0"/>
          </a:p>
          <a:p>
            <a:pPr marL="742950" lvl="1" indent="-285750">
              <a:buFont typeface="+mj-lt"/>
              <a:buAutoNum type="arabicPeriod"/>
            </a:pPr>
            <a:r>
              <a:rPr lang="en-US" dirty="0"/>
              <a:t>Purpose: A deep learning model used for text-to-image generation. It allows for creating high-quality images based on user prompts.</a:t>
            </a:r>
          </a:p>
          <a:p>
            <a:pPr>
              <a:buFont typeface="+mj-lt"/>
              <a:buAutoNum type="arabicPeriod"/>
            </a:pPr>
            <a:r>
              <a:rPr lang="en-US" b="1" dirty="0"/>
              <a:t>Whisper</a:t>
            </a:r>
            <a:endParaRPr lang="en-US" dirty="0"/>
          </a:p>
          <a:p>
            <a:pPr marL="742950" lvl="1" indent="-285750">
              <a:buFont typeface="+mj-lt"/>
              <a:buAutoNum type="arabicPeriod"/>
            </a:pPr>
            <a:r>
              <a:rPr lang="en-US" dirty="0"/>
              <a:t>Purpose: An automatic speech recognition (ASR) model developed by OpenAI. It is used for transcribing spoken language into text.</a:t>
            </a:r>
          </a:p>
          <a:p>
            <a:pPr>
              <a:buFont typeface="+mj-lt"/>
              <a:buAutoNum type="arabicPeriod"/>
            </a:pPr>
            <a:r>
              <a:rPr lang="en-US" b="1" dirty="0" err="1"/>
              <a:t>Wavenet</a:t>
            </a:r>
            <a:endParaRPr lang="en-US" dirty="0"/>
          </a:p>
          <a:p>
            <a:pPr marL="742950" lvl="1" indent="-285750">
              <a:buFont typeface="+mj-lt"/>
              <a:buAutoNum type="arabicPeriod"/>
            </a:pPr>
            <a:r>
              <a:rPr lang="en-US" dirty="0"/>
              <a:t>Purpose: A deep generative model for creating human-like speech synthesis. Used in text-to-speech (TTS) applications.</a:t>
            </a:r>
          </a:p>
          <a:p>
            <a:pPr>
              <a:buFont typeface="+mj-lt"/>
              <a:buAutoNum type="arabicPeriod"/>
            </a:pPr>
            <a:r>
              <a:rPr lang="en-US" b="1" dirty="0"/>
              <a:t>Codex</a:t>
            </a:r>
            <a:endParaRPr lang="en-US" dirty="0"/>
          </a:p>
          <a:p>
            <a:pPr marL="742950" lvl="1" indent="-285750">
              <a:buFont typeface="+mj-lt"/>
              <a:buAutoNum type="arabicPeriod"/>
            </a:pPr>
            <a:r>
              <a:rPr lang="en-US" dirty="0"/>
              <a:t>Purpose: A code-generation AI model that helps programmers by generating code snippets from natural language prompts. It powers tools like GitHub Copilot.</a:t>
            </a:r>
          </a:p>
          <a:p>
            <a:pPr>
              <a:buFont typeface="+mj-lt"/>
              <a:buAutoNum type="arabicPeriod"/>
            </a:pPr>
            <a:r>
              <a:rPr lang="en-US" b="1" dirty="0" err="1"/>
              <a:t>MidJourney</a:t>
            </a:r>
            <a:endParaRPr lang="en-US" dirty="0"/>
          </a:p>
          <a:p>
            <a:pPr marL="742950" lvl="1" indent="-285750">
              <a:buFont typeface="+mj-lt"/>
              <a:buAutoNum type="arabicPeriod"/>
            </a:pPr>
            <a:r>
              <a:rPr lang="en-US" dirty="0"/>
              <a:t>Purpose: An AI-powered image-generation tool that specializes in creating artistic and detailed digital artworks from text descriptions.</a:t>
            </a:r>
          </a:p>
          <a:p>
            <a:pPr marL="742950" lvl="1" indent="-285750">
              <a:buFont typeface="+mj-lt"/>
              <a:buAutoNum type="arabicPeriod"/>
            </a:pPr>
            <a:endParaRPr lang="en-US" dirty="0"/>
          </a:p>
          <a:p>
            <a:r>
              <a:rPr lang="en-US" b="1" dirty="0" err="1"/>
              <a:t>Wavenet</a:t>
            </a:r>
            <a:r>
              <a:rPr lang="en-US" b="1" dirty="0"/>
              <a:t>: What It Can Do</a:t>
            </a:r>
          </a:p>
          <a:p>
            <a:r>
              <a:rPr lang="en-US" dirty="0" err="1"/>
              <a:t>Wavenet</a:t>
            </a:r>
            <a:r>
              <a:rPr lang="en-US" dirty="0"/>
              <a:t> is a </a:t>
            </a:r>
            <a:r>
              <a:rPr lang="en-US" b="1" dirty="0"/>
              <a:t>deep generative model</a:t>
            </a:r>
            <a:r>
              <a:rPr lang="en-US" dirty="0"/>
              <a:t> developed by </a:t>
            </a:r>
            <a:r>
              <a:rPr lang="en-US" b="1" dirty="0"/>
              <a:t>DeepMind (Google)</a:t>
            </a:r>
            <a:r>
              <a:rPr lang="en-US" dirty="0"/>
              <a:t> for generating </a:t>
            </a:r>
            <a:r>
              <a:rPr lang="en-US" b="1" dirty="0"/>
              <a:t>high-quality, natural-sounding speech</a:t>
            </a:r>
            <a:r>
              <a:rPr lang="en-US" dirty="0"/>
              <a:t>. It is a </a:t>
            </a:r>
            <a:r>
              <a:rPr lang="en-US" b="1" dirty="0"/>
              <a:t>text-to-speech (TTS) synthesis model</a:t>
            </a:r>
            <a:r>
              <a:rPr lang="en-US" dirty="0"/>
              <a:t> that significantly improves over traditional speech synthesis systems.</a:t>
            </a:r>
          </a:p>
          <a:p>
            <a:r>
              <a:rPr lang="en-US" b="1" dirty="0"/>
              <a:t>Key Capabilities of </a:t>
            </a:r>
            <a:r>
              <a:rPr lang="en-US" b="1" dirty="0" err="1"/>
              <a:t>Wavenet</a:t>
            </a:r>
            <a:r>
              <a:rPr lang="en-US" b="1" dirty="0"/>
              <a:t>:</a:t>
            </a:r>
          </a:p>
          <a:p>
            <a:pPr>
              <a:buFont typeface="+mj-lt"/>
              <a:buAutoNum type="arabicPeriod"/>
            </a:pPr>
            <a:r>
              <a:rPr lang="en-US" b="1" dirty="0"/>
              <a:t>Natural-Sounding Speech Generation</a:t>
            </a:r>
            <a:endParaRPr lang="en-US" dirty="0"/>
          </a:p>
          <a:p>
            <a:pPr marL="742950" lvl="1" indent="-285750">
              <a:buFont typeface="+mj-lt"/>
              <a:buAutoNum type="arabicPeriod"/>
            </a:pPr>
            <a:r>
              <a:rPr lang="en-US" dirty="0" err="1"/>
              <a:t>Wavenet</a:t>
            </a:r>
            <a:r>
              <a:rPr lang="en-US" dirty="0"/>
              <a:t> generates realistic human-like speech with natural intonation and smooth transitions between words.</a:t>
            </a:r>
          </a:p>
          <a:p>
            <a:pPr marL="742950" lvl="1" indent="-285750">
              <a:buFont typeface="+mj-lt"/>
              <a:buAutoNum type="arabicPeriod"/>
            </a:pPr>
            <a:r>
              <a:rPr lang="en-US" dirty="0"/>
              <a:t>It captures the nuances of human speech better than traditional concatenative or parametric synthesis models.</a:t>
            </a:r>
          </a:p>
          <a:p>
            <a:pPr>
              <a:buFont typeface="+mj-lt"/>
              <a:buAutoNum type="arabicPeriod"/>
            </a:pPr>
            <a:r>
              <a:rPr lang="en-US" b="1" dirty="0"/>
              <a:t>Multi-Language &amp; Multi-Speaker Support</a:t>
            </a:r>
            <a:endParaRPr lang="en-US" dirty="0"/>
          </a:p>
          <a:p>
            <a:pPr marL="742950" lvl="1" indent="-285750">
              <a:buFont typeface="+mj-lt"/>
              <a:buAutoNum type="arabicPeriod"/>
            </a:pPr>
            <a:r>
              <a:rPr lang="en-US" dirty="0"/>
              <a:t>It can generate speech in multiple languages and different voices with high clarity.</a:t>
            </a:r>
          </a:p>
          <a:p>
            <a:pPr marL="742950" lvl="1" indent="-285750">
              <a:buFont typeface="+mj-lt"/>
              <a:buAutoNum type="arabicPeriod"/>
            </a:pPr>
            <a:r>
              <a:rPr lang="en-US" dirty="0"/>
              <a:t>Can be trained on different speakers to mimic their voice styles.</a:t>
            </a:r>
          </a:p>
          <a:p>
            <a:pPr>
              <a:buFont typeface="+mj-lt"/>
              <a:buAutoNum type="arabicPeriod"/>
            </a:pPr>
            <a:r>
              <a:rPr lang="en-US" b="1" dirty="0"/>
              <a:t>Expressive Speech &amp; Emotional Tone</a:t>
            </a:r>
            <a:endParaRPr lang="en-US" dirty="0"/>
          </a:p>
          <a:p>
            <a:pPr marL="742950" lvl="1" indent="-285750">
              <a:buFont typeface="+mj-lt"/>
              <a:buAutoNum type="arabicPeriod"/>
            </a:pPr>
            <a:r>
              <a:rPr lang="en-US" dirty="0"/>
              <a:t>Unlike traditional text-to-speech systems, </a:t>
            </a:r>
            <a:r>
              <a:rPr lang="en-US" dirty="0" err="1"/>
              <a:t>Wavenet</a:t>
            </a:r>
            <a:r>
              <a:rPr lang="en-US" dirty="0"/>
              <a:t> can inject emotions, pitch variations, and natural pauses, making the speech more engaging and lifelike.</a:t>
            </a:r>
          </a:p>
          <a:p>
            <a:pPr>
              <a:buFont typeface="+mj-lt"/>
              <a:buAutoNum type="arabicPeriod"/>
            </a:pPr>
            <a:r>
              <a:rPr lang="en-US" b="1" dirty="0"/>
              <a:t>Voice Cloning &amp; Personalization</a:t>
            </a:r>
            <a:endParaRPr lang="en-US" dirty="0"/>
          </a:p>
          <a:p>
            <a:pPr marL="742950" lvl="1" indent="-285750">
              <a:buFont typeface="+mj-lt"/>
              <a:buAutoNum type="arabicPeriod"/>
            </a:pPr>
            <a:r>
              <a:rPr lang="en-US" dirty="0" err="1"/>
              <a:t>Wavenet</a:t>
            </a:r>
            <a:r>
              <a:rPr lang="en-US" dirty="0"/>
              <a:t> can be used to clone and generate synthetic voices that sound almost identical to real human voices.</a:t>
            </a:r>
          </a:p>
          <a:p>
            <a:pPr marL="742950" lvl="1" indent="-285750">
              <a:buFont typeface="+mj-lt"/>
              <a:buAutoNum type="arabicPeriod"/>
            </a:pPr>
            <a:r>
              <a:rPr lang="en-US" dirty="0"/>
              <a:t>Used in applications like AI assistants, audiobooks, and automated call centers.</a:t>
            </a:r>
          </a:p>
          <a:p>
            <a:pPr>
              <a:buFont typeface="+mj-lt"/>
              <a:buAutoNum type="arabicPeriod"/>
            </a:pPr>
            <a:r>
              <a:rPr lang="en-US" b="1" dirty="0"/>
              <a:t>Text-to-Speech (TTS) Applications</a:t>
            </a:r>
            <a:endParaRPr lang="en-US" dirty="0"/>
          </a:p>
          <a:p>
            <a:pPr marL="742950" lvl="1" indent="-285750">
              <a:buFont typeface="+mj-lt"/>
              <a:buAutoNum type="arabicPeriod"/>
            </a:pPr>
            <a:r>
              <a:rPr lang="en-US" dirty="0"/>
              <a:t>Powers </a:t>
            </a:r>
            <a:r>
              <a:rPr lang="en-US" b="1" dirty="0"/>
              <a:t>Google Assistant, Google Translate, and Google’s TTS API</a:t>
            </a:r>
            <a:r>
              <a:rPr lang="en-US" dirty="0"/>
              <a:t>.</a:t>
            </a:r>
          </a:p>
          <a:p>
            <a:pPr marL="742950" lvl="1" indent="-285750">
              <a:buFont typeface="+mj-lt"/>
              <a:buAutoNum type="arabicPeriod"/>
            </a:pPr>
            <a:r>
              <a:rPr lang="en-US" dirty="0"/>
              <a:t>Used in voice assistants, customer service chatbots, and accessibility tools for visually impaired users.</a:t>
            </a:r>
          </a:p>
          <a:p>
            <a:pPr>
              <a:buFont typeface="+mj-lt"/>
              <a:buAutoNum type="arabicPeriod"/>
            </a:pPr>
            <a:r>
              <a:rPr lang="en-US" b="1" dirty="0"/>
              <a:t>Music &amp; Sound Synthesis</a:t>
            </a:r>
            <a:endParaRPr lang="en-US" dirty="0"/>
          </a:p>
          <a:p>
            <a:pPr marL="742950" lvl="1" indent="-285750">
              <a:buFont typeface="+mj-lt"/>
              <a:buAutoNum type="arabicPeriod"/>
            </a:pPr>
            <a:r>
              <a:rPr lang="en-US" dirty="0" err="1"/>
              <a:t>Wavenet</a:t>
            </a:r>
            <a:r>
              <a:rPr lang="en-US" dirty="0"/>
              <a:t> can generate raw audio waveforms beyond speech, making it useful for music and sound design applications.</a:t>
            </a:r>
          </a:p>
          <a:p>
            <a:r>
              <a:rPr lang="en-US" b="1" dirty="0"/>
              <a:t>Where is </a:t>
            </a:r>
            <a:r>
              <a:rPr lang="en-US" b="1" dirty="0" err="1"/>
              <a:t>Wavenet</a:t>
            </a:r>
            <a:r>
              <a:rPr lang="en-US" b="1" dirty="0"/>
              <a:t> Used?</a:t>
            </a:r>
          </a:p>
          <a:p>
            <a:pPr>
              <a:buFont typeface="Arial" panose="020B0604020202020204" pitchFamily="34" charset="0"/>
              <a:buChar char="•"/>
            </a:pPr>
            <a:r>
              <a:rPr lang="en-US" b="1" dirty="0"/>
              <a:t>Google Assistant &amp; Voice AI</a:t>
            </a:r>
            <a:r>
              <a:rPr lang="en-US" dirty="0"/>
              <a:t> → Improves digital assistant voices.</a:t>
            </a:r>
          </a:p>
          <a:p>
            <a:pPr>
              <a:buFont typeface="Arial" panose="020B0604020202020204" pitchFamily="34" charset="0"/>
              <a:buChar char="•"/>
            </a:pPr>
            <a:r>
              <a:rPr lang="en-US" b="1" dirty="0"/>
              <a:t>Google Translate</a:t>
            </a:r>
            <a:r>
              <a:rPr lang="en-US" dirty="0"/>
              <a:t> → Provides natural-sounding translations in multiple languages.</a:t>
            </a:r>
          </a:p>
          <a:p>
            <a:pPr>
              <a:buFont typeface="Arial" panose="020B0604020202020204" pitchFamily="34" charset="0"/>
              <a:buChar char="•"/>
            </a:pPr>
            <a:r>
              <a:rPr lang="en-US" b="1" dirty="0"/>
              <a:t>Audiobooks &amp; Podcasts</a:t>
            </a:r>
            <a:r>
              <a:rPr lang="en-US" dirty="0"/>
              <a:t> → Converts text into high-quality spoken narration.</a:t>
            </a:r>
          </a:p>
          <a:p>
            <a:pPr>
              <a:buFont typeface="Arial" panose="020B0604020202020204" pitchFamily="34" charset="0"/>
              <a:buChar char="•"/>
            </a:pPr>
            <a:r>
              <a:rPr lang="en-US" b="1" dirty="0"/>
              <a:t>Customer Service Automation</a:t>
            </a:r>
            <a:r>
              <a:rPr lang="en-US" dirty="0"/>
              <a:t> → Used in chatbots and IVR (Interactive Voice Response) systems.</a:t>
            </a:r>
          </a:p>
          <a:p>
            <a:pPr>
              <a:buFont typeface="Arial" panose="020B0604020202020204" pitchFamily="34" charset="0"/>
              <a:buChar char="•"/>
            </a:pPr>
            <a:r>
              <a:rPr lang="en-US" b="1" dirty="0"/>
              <a:t>Accessibility Tools</a:t>
            </a:r>
            <a:r>
              <a:rPr lang="en-US" dirty="0"/>
              <a:t> → Helps visually impaired users by converting text into spoken words.</a:t>
            </a:r>
          </a:p>
          <a:p>
            <a:r>
              <a:rPr lang="en-US" b="1" dirty="0"/>
              <a:t>Why is </a:t>
            </a:r>
            <a:r>
              <a:rPr lang="en-US" b="1" dirty="0" err="1"/>
              <a:t>Wavenet</a:t>
            </a:r>
            <a:r>
              <a:rPr lang="en-US" b="1" dirty="0"/>
              <a:t> Better than Traditional TTS?</a:t>
            </a:r>
          </a:p>
          <a:p>
            <a:pPr>
              <a:buFont typeface="Arial" panose="020B0604020202020204" pitchFamily="34" charset="0"/>
              <a:buChar char="•"/>
            </a:pPr>
            <a:r>
              <a:rPr lang="en-US" dirty="0"/>
              <a:t>Unlike </a:t>
            </a:r>
            <a:r>
              <a:rPr lang="en-US" b="1" dirty="0"/>
              <a:t>concatenative speech synthesis</a:t>
            </a:r>
            <a:r>
              <a:rPr lang="en-US" dirty="0"/>
              <a:t>, which stitches together pre-recorded sound clips, </a:t>
            </a:r>
            <a:r>
              <a:rPr lang="en-US" dirty="0" err="1"/>
              <a:t>Wavenet</a:t>
            </a:r>
            <a:r>
              <a:rPr lang="en-US" dirty="0"/>
              <a:t> </a:t>
            </a:r>
            <a:r>
              <a:rPr lang="en-US" b="1" dirty="0"/>
              <a:t>generates speech from scratch</a:t>
            </a:r>
            <a:r>
              <a:rPr lang="en-US" dirty="0"/>
              <a:t>, making it </a:t>
            </a:r>
            <a:r>
              <a:rPr lang="en-US" b="1" dirty="0"/>
              <a:t>more fluid and natural</a:t>
            </a:r>
            <a:r>
              <a:rPr lang="en-US" dirty="0"/>
              <a:t>.</a:t>
            </a:r>
          </a:p>
          <a:p>
            <a:pPr>
              <a:buFont typeface="Arial" panose="020B0604020202020204" pitchFamily="34" charset="0"/>
              <a:buChar char="•"/>
            </a:pPr>
            <a:r>
              <a:rPr lang="en-US" dirty="0"/>
              <a:t>It models raw </a:t>
            </a:r>
            <a:r>
              <a:rPr lang="en-US" b="1" dirty="0"/>
              <a:t>audio waveforms</a:t>
            </a:r>
            <a:r>
              <a:rPr lang="en-US" dirty="0"/>
              <a:t> rather than relying on phonemes, making its speech more realistic.</a:t>
            </a:r>
          </a:p>
          <a:p>
            <a:pPr>
              <a:buFont typeface="Arial" panose="020B0604020202020204" pitchFamily="34" charset="0"/>
              <a:buChar char="•"/>
            </a:pPr>
            <a:r>
              <a:rPr lang="en-US" dirty="0"/>
              <a:t>Reduces robotic, unnatural sounds common in older TTS systems.</a:t>
            </a:r>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r>
              <a:rPr lang="en-US" b="1" dirty="0"/>
              <a:t>Applications in Healthcare:</a:t>
            </a:r>
          </a:p>
          <a:p>
            <a:r>
              <a:rPr lang="en-US" dirty="0"/>
              <a:t>These AI models contribute to various aspects of healthcare:</a:t>
            </a:r>
          </a:p>
          <a:p>
            <a:pPr>
              <a:buFont typeface="+mj-lt"/>
              <a:buAutoNum type="arabicPeriod"/>
            </a:pPr>
            <a:r>
              <a:rPr lang="en-US" b="1" dirty="0"/>
              <a:t>Medical Imaging</a:t>
            </a:r>
            <a:endParaRPr lang="en-US" dirty="0"/>
          </a:p>
          <a:p>
            <a:pPr marL="742950" lvl="1" indent="-285750">
              <a:buFont typeface="+mj-lt"/>
              <a:buAutoNum type="arabicPeriod"/>
            </a:pPr>
            <a:r>
              <a:rPr lang="en-US" dirty="0"/>
              <a:t>AI models assist in analyzing medical images like MRIs, X-rays, and CT scans, helping detect diseases early.</a:t>
            </a:r>
          </a:p>
          <a:p>
            <a:pPr>
              <a:buFont typeface="+mj-lt"/>
              <a:buAutoNum type="arabicPeriod"/>
            </a:pPr>
            <a:r>
              <a:rPr lang="en-US" b="1" dirty="0"/>
              <a:t>Drug Discovery</a:t>
            </a:r>
            <a:endParaRPr lang="en-US" dirty="0"/>
          </a:p>
          <a:p>
            <a:pPr marL="742950" lvl="1" indent="-285750">
              <a:buFont typeface="+mj-lt"/>
              <a:buAutoNum type="arabicPeriod"/>
            </a:pPr>
            <a:r>
              <a:rPr lang="en-US" dirty="0"/>
              <a:t>AI accelerates drug development by predicting molecular interactions, optimizing chemical structures, and reducing research time.</a:t>
            </a:r>
          </a:p>
          <a:p>
            <a:pPr>
              <a:buFont typeface="+mj-lt"/>
              <a:buAutoNum type="arabicPeriod"/>
            </a:pPr>
            <a:r>
              <a:rPr lang="en-US" b="1" dirty="0"/>
              <a:t>Personalized Medicine</a:t>
            </a:r>
            <a:endParaRPr lang="en-US" dirty="0"/>
          </a:p>
          <a:p>
            <a:pPr marL="742950" lvl="1" indent="-285750">
              <a:buFont typeface="+mj-lt"/>
              <a:buAutoNum type="arabicPeriod"/>
            </a:pPr>
            <a:r>
              <a:rPr lang="en-US" dirty="0"/>
              <a:t>AI tailors treatment plans based on a patient’s genetic profile and medical history for improved healthcare outcomes.</a:t>
            </a:r>
          </a:p>
          <a:p>
            <a:pPr>
              <a:buFont typeface="+mj-lt"/>
              <a:buAutoNum type="arabicPeriod"/>
            </a:pPr>
            <a:r>
              <a:rPr lang="en-US" b="1" dirty="0"/>
              <a:t>Population Health Management</a:t>
            </a:r>
            <a:endParaRPr lang="en-US" dirty="0"/>
          </a:p>
          <a:p>
            <a:pPr marL="742950" lvl="1" indent="-285750">
              <a:buFont typeface="+mj-lt"/>
              <a:buAutoNum type="arabicPeriod"/>
            </a:pPr>
            <a:r>
              <a:rPr lang="en-US" dirty="0"/>
              <a:t>AI analyzes health data from large populations to identify trends, predict disease outbreaks, and enhance healthcare planning.</a:t>
            </a:r>
          </a:p>
          <a:p>
            <a:endParaRPr lang="en-US" dirty="0"/>
          </a:p>
          <a:p>
            <a:endParaRPr lang="en-US" dirty="0"/>
          </a:p>
        </p:txBody>
      </p:sp>
      <p:sp>
        <p:nvSpPr>
          <p:cNvPr id="4" name="Slide Number Placeholder 3"/>
          <p:cNvSpPr>
            <a:spLocks noGrp="1"/>
          </p:cNvSpPr>
          <p:nvPr>
            <p:ph type="sldNum" sz="quarter" idx="5"/>
          </p:nvPr>
        </p:nvSpPr>
        <p:spPr/>
        <p:txBody>
          <a:bodyPr/>
          <a:lstStyle/>
          <a:p>
            <a:fld id="{C89BA849-B91B-406B-8FB9-38D5CB55A51F}" type="slidenum">
              <a:rPr lang="en-US" smtClean="0"/>
              <a:t>14</a:t>
            </a:fld>
            <a:endParaRPr lang="en-US"/>
          </a:p>
        </p:txBody>
      </p:sp>
    </p:spTree>
    <p:extLst>
      <p:ext uri="{BB962C8B-B14F-4D97-AF65-F5344CB8AC3E}">
        <p14:creationId xmlns:p14="http://schemas.microsoft.com/office/powerpoint/2010/main" val="196156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Sora (OpenAI)</a:t>
            </a:r>
            <a:endParaRPr lang="en-US" b="1" dirty="0"/>
          </a:p>
          <a:p>
            <a:pPr>
              <a:buFont typeface="+mj-lt"/>
              <a:buAutoNum type="arabicPeriod"/>
            </a:pPr>
            <a:r>
              <a:rPr lang="en-US" b="1" dirty="0"/>
              <a:t>GPT (Generative Pre-trained Transformer)</a:t>
            </a:r>
            <a:endParaRPr lang="en-US" dirty="0"/>
          </a:p>
          <a:p>
            <a:pPr marL="742950" lvl="1" indent="-285750">
              <a:buFont typeface="+mj-lt"/>
              <a:buAutoNum type="arabicPeriod"/>
            </a:pPr>
            <a:r>
              <a:rPr lang="en-US" dirty="0"/>
              <a:t>Purpose: A natural language processing model that generates human-like text. Used for chatbots, content creation, summarization, and text-based AI applications.</a:t>
            </a:r>
          </a:p>
          <a:p>
            <a:pPr>
              <a:buFont typeface="+mj-lt"/>
              <a:buAutoNum type="arabicPeriod"/>
            </a:pPr>
            <a:r>
              <a:rPr lang="en-US" b="1" dirty="0"/>
              <a:t>Bloom</a:t>
            </a:r>
            <a:endParaRPr lang="en-US" dirty="0"/>
          </a:p>
          <a:p>
            <a:pPr marL="742950" lvl="1" indent="-285750">
              <a:buFont typeface="+mj-lt"/>
              <a:buAutoNum type="arabicPeriod"/>
            </a:pPr>
            <a:r>
              <a:rPr lang="en-US" dirty="0"/>
              <a:t>Purpose: A large open-source multilingual AI model similar to GPT. It is designed for text generation, translation, and various NLP tasks.</a:t>
            </a:r>
          </a:p>
          <a:p>
            <a:pPr>
              <a:buFont typeface="+mj-lt"/>
              <a:buAutoNum type="arabicPeriod"/>
            </a:pPr>
            <a:r>
              <a:rPr lang="en-US" b="1" dirty="0" err="1"/>
              <a:t>DeepDream</a:t>
            </a:r>
            <a:endParaRPr lang="en-US" dirty="0"/>
          </a:p>
          <a:p>
            <a:pPr marL="742950" lvl="1" indent="-285750">
              <a:buFont typeface="+mj-lt"/>
              <a:buAutoNum type="arabicPeriod"/>
            </a:pPr>
            <a:r>
              <a:rPr lang="en-US" dirty="0"/>
              <a:t>Purpose: A deep learning model by Google that enhances and modifies images to create dream-like, psychedelic visual effects. Used in artistic image generation.</a:t>
            </a:r>
          </a:p>
          <a:p>
            <a:pPr>
              <a:buFont typeface="+mj-lt"/>
              <a:buAutoNum type="arabicPeriod"/>
            </a:pPr>
            <a:r>
              <a:rPr lang="en-US" b="1" dirty="0"/>
              <a:t>DALL·E</a:t>
            </a:r>
            <a:endParaRPr lang="en-US" dirty="0"/>
          </a:p>
          <a:p>
            <a:pPr marL="742950" lvl="1" indent="-285750">
              <a:buFont typeface="+mj-lt"/>
              <a:buAutoNum type="arabicPeriod"/>
            </a:pPr>
            <a:r>
              <a:rPr lang="en-US" dirty="0"/>
              <a:t>Purpose: An AI model that generates images from textual descriptions. It is used in creative design, digital art, and visualization.</a:t>
            </a:r>
          </a:p>
          <a:p>
            <a:pPr>
              <a:buFont typeface="+mj-lt"/>
              <a:buAutoNum type="arabicPeriod"/>
            </a:pPr>
            <a:r>
              <a:rPr lang="en-US" b="1" dirty="0"/>
              <a:t>Stable Diffusion</a:t>
            </a:r>
            <a:endParaRPr lang="en-US" dirty="0"/>
          </a:p>
          <a:p>
            <a:pPr marL="742950" lvl="1" indent="-285750">
              <a:buFont typeface="+mj-lt"/>
              <a:buAutoNum type="arabicPeriod"/>
            </a:pPr>
            <a:r>
              <a:rPr lang="en-US" dirty="0"/>
              <a:t>Purpose: A deep learning model used for text-to-image generation. It allows for creating high-quality images based on user prompts.</a:t>
            </a:r>
          </a:p>
          <a:p>
            <a:pPr>
              <a:buFont typeface="+mj-lt"/>
              <a:buAutoNum type="arabicPeriod"/>
            </a:pPr>
            <a:r>
              <a:rPr lang="en-US" b="1" dirty="0"/>
              <a:t>Whisper</a:t>
            </a:r>
            <a:endParaRPr lang="en-US" dirty="0"/>
          </a:p>
          <a:p>
            <a:pPr marL="742950" lvl="1" indent="-285750">
              <a:buFont typeface="+mj-lt"/>
              <a:buAutoNum type="arabicPeriod"/>
            </a:pPr>
            <a:r>
              <a:rPr lang="en-US" dirty="0"/>
              <a:t>Purpose: An automatic speech recognition (ASR) model developed by OpenAI. It is used for transcribing spoken language into text.</a:t>
            </a:r>
          </a:p>
          <a:p>
            <a:pPr>
              <a:buFont typeface="+mj-lt"/>
              <a:buAutoNum type="arabicPeriod"/>
            </a:pPr>
            <a:r>
              <a:rPr lang="en-US" b="1" dirty="0" err="1"/>
              <a:t>Wavenet</a:t>
            </a:r>
            <a:endParaRPr lang="en-US" dirty="0"/>
          </a:p>
          <a:p>
            <a:pPr marL="742950" lvl="1" indent="-285750">
              <a:buFont typeface="+mj-lt"/>
              <a:buAutoNum type="arabicPeriod"/>
            </a:pPr>
            <a:r>
              <a:rPr lang="en-US" dirty="0"/>
              <a:t>Purpose: A deep generative model for creating human-like speech synthesis. Used in text-to-speech (TTS) applications.</a:t>
            </a:r>
          </a:p>
          <a:p>
            <a:pPr>
              <a:buFont typeface="+mj-lt"/>
              <a:buAutoNum type="arabicPeriod"/>
            </a:pPr>
            <a:r>
              <a:rPr lang="en-US" b="1" dirty="0"/>
              <a:t>Codex</a:t>
            </a:r>
            <a:endParaRPr lang="en-US" dirty="0"/>
          </a:p>
          <a:p>
            <a:pPr marL="742950" lvl="1" indent="-285750">
              <a:buFont typeface="+mj-lt"/>
              <a:buAutoNum type="arabicPeriod"/>
            </a:pPr>
            <a:r>
              <a:rPr lang="en-US" dirty="0"/>
              <a:t>Purpose: A code-generation AI model that helps programmers by generating code snippets from natural language prompts. It powers tools like GitHub Copilot.</a:t>
            </a:r>
          </a:p>
          <a:p>
            <a:pPr>
              <a:buFont typeface="+mj-lt"/>
              <a:buAutoNum type="arabicPeriod"/>
            </a:pPr>
            <a:r>
              <a:rPr lang="en-US" b="1" dirty="0" err="1"/>
              <a:t>MidJourney</a:t>
            </a:r>
            <a:endParaRPr lang="en-US" dirty="0"/>
          </a:p>
          <a:p>
            <a:pPr marL="742950" lvl="1" indent="-285750">
              <a:buFont typeface="+mj-lt"/>
              <a:buAutoNum type="arabicPeriod"/>
            </a:pPr>
            <a:r>
              <a:rPr lang="en-US" dirty="0"/>
              <a:t>Purpose: An AI-powered image-generation tool that specializes in creating artistic and detailed digital artworks from text descriptions.</a:t>
            </a:r>
          </a:p>
          <a:p>
            <a:pPr marL="742950" lvl="1" indent="-285750">
              <a:buFont typeface="+mj-lt"/>
              <a:buAutoNum type="arabicPeriod"/>
            </a:pPr>
            <a:endParaRPr lang="en-US" dirty="0"/>
          </a:p>
          <a:p>
            <a:r>
              <a:rPr lang="en-US" b="1" dirty="0" err="1"/>
              <a:t>Wavenet</a:t>
            </a:r>
            <a:r>
              <a:rPr lang="en-US" b="1" dirty="0"/>
              <a:t>: What It Can Do</a:t>
            </a:r>
          </a:p>
          <a:p>
            <a:r>
              <a:rPr lang="en-US" dirty="0" err="1"/>
              <a:t>Wavenet</a:t>
            </a:r>
            <a:r>
              <a:rPr lang="en-US" dirty="0"/>
              <a:t> is a </a:t>
            </a:r>
            <a:r>
              <a:rPr lang="en-US" b="1" dirty="0"/>
              <a:t>deep generative model</a:t>
            </a:r>
            <a:r>
              <a:rPr lang="en-US" dirty="0"/>
              <a:t> developed by </a:t>
            </a:r>
            <a:r>
              <a:rPr lang="en-US" b="1" dirty="0"/>
              <a:t>DeepMind (Google)</a:t>
            </a:r>
            <a:r>
              <a:rPr lang="en-US" dirty="0"/>
              <a:t> for generating </a:t>
            </a:r>
            <a:r>
              <a:rPr lang="en-US" b="1" dirty="0"/>
              <a:t>high-quality, natural-sounding speech</a:t>
            </a:r>
            <a:r>
              <a:rPr lang="en-US" dirty="0"/>
              <a:t>. It is a </a:t>
            </a:r>
            <a:r>
              <a:rPr lang="en-US" b="1" dirty="0"/>
              <a:t>text-to-speech (TTS) synthesis model</a:t>
            </a:r>
            <a:r>
              <a:rPr lang="en-US" dirty="0"/>
              <a:t> that significantly improves over traditional speech synthesis systems.</a:t>
            </a:r>
          </a:p>
          <a:p>
            <a:r>
              <a:rPr lang="en-US" b="1" dirty="0"/>
              <a:t>Key Capabilities of </a:t>
            </a:r>
            <a:r>
              <a:rPr lang="en-US" b="1" dirty="0" err="1"/>
              <a:t>Wavenet</a:t>
            </a:r>
            <a:r>
              <a:rPr lang="en-US" b="1" dirty="0"/>
              <a:t>:</a:t>
            </a:r>
          </a:p>
          <a:p>
            <a:pPr>
              <a:buFont typeface="+mj-lt"/>
              <a:buAutoNum type="arabicPeriod"/>
            </a:pPr>
            <a:r>
              <a:rPr lang="en-US" b="1" dirty="0"/>
              <a:t>Natural-Sounding Speech Generation</a:t>
            </a:r>
            <a:endParaRPr lang="en-US" dirty="0"/>
          </a:p>
          <a:p>
            <a:pPr marL="742950" lvl="1" indent="-285750">
              <a:buFont typeface="+mj-lt"/>
              <a:buAutoNum type="arabicPeriod"/>
            </a:pPr>
            <a:r>
              <a:rPr lang="en-US" dirty="0" err="1"/>
              <a:t>Wavenet</a:t>
            </a:r>
            <a:r>
              <a:rPr lang="en-US" dirty="0"/>
              <a:t> generates realistic human-like speech with natural intonation and smooth transitions between words.</a:t>
            </a:r>
          </a:p>
          <a:p>
            <a:pPr marL="742950" lvl="1" indent="-285750">
              <a:buFont typeface="+mj-lt"/>
              <a:buAutoNum type="arabicPeriod"/>
            </a:pPr>
            <a:r>
              <a:rPr lang="en-US" dirty="0"/>
              <a:t>It captures the nuances of human speech better than traditional concatenative or parametric synthesis models.</a:t>
            </a:r>
          </a:p>
          <a:p>
            <a:pPr>
              <a:buFont typeface="+mj-lt"/>
              <a:buAutoNum type="arabicPeriod"/>
            </a:pPr>
            <a:r>
              <a:rPr lang="en-US" b="1" dirty="0"/>
              <a:t>Multi-Language &amp; Multi-Speaker Support</a:t>
            </a:r>
            <a:endParaRPr lang="en-US" dirty="0"/>
          </a:p>
          <a:p>
            <a:pPr marL="742950" lvl="1" indent="-285750">
              <a:buFont typeface="+mj-lt"/>
              <a:buAutoNum type="arabicPeriod"/>
            </a:pPr>
            <a:r>
              <a:rPr lang="en-US" dirty="0"/>
              <a:t>It can generate speech in multiple languages and different voices with high clarity.</a:t>
            </a:r>
          </a:p>
          <a:p>
            <a:pPr marL="742950" lvl="1" indent="-285750">
              <a:buFont typeface="+mj-lt"/>
              <a:buAutoNum type="arabicPeriod"/>
            </a:pPr>
            <a:r>
              <a:rPr lang="en-US" dirty="0"/>
              <a:t>Can be trained on different speakers to mimic their voice styles.</a:t>
            </a:r>
          </a:p>
          <a:p>
            <a:pPr>
              <a:buFont typeface="+mj-lt"/>
              <a:buAutoNum type="arabicPeriod"/>
            </a:pPr>
            <a:r>
              <a:rPr lang="en-US" b="1" dirty="0"/>
              <a:t>Expressive Speech &amp; Emotional Tone</a:t>
            </a:r>
            <a:endParaRPr lang="en-US" dirty="0"/>
          </a:p>
          <a:p>
            <a:pPr marL="742950" lvl="1" indent="-285750">
              <a:buFont typeface="+mj-lt"/>
              <a:buAutoNum type="arabicPeriod"/>
            </a:pPr>
            <a:r>
              <a:rPr lang="en-US" dirty="0"/>
              <a:t>Unlike traditional text-to-speech systems, </a:t>
            </a:r>
            <a:r>
              <a:rPr lang="en-US" dirty="0" err="1"/>
              <a:t>Wavenet</a:t>
            </a:r>
            <a:r>
              <a:rPr lang="en-US" dirty="0"/>
              <a:t> can inject emotions, pitch variations, and natural pauses, making the speech more engaging and lifelike.</a:t>
            </a:r>
          </a:p>
          <a:p>
            <a:pPr>
              <a:buFont typeface="+mj-lt"/>
              <a:buAutoNum type="arabicPeriod"/>
            </a:pPr>
            <a:r>
              <a:rPr lang="en-US" b="1" dirty="0"/>
              <a:t>Voice Cloning &amp; Personalization</a:t>
            </a:r>
            <a:endParaRPr lang="en-US" dirty="0"/>
          </a:p>
          <a:p>
            <a:pPr marL="742950" lvl="1" indent="-285750">
              <a:buFont typeface="+mj-lt"/>
              <a:buAutoNum type="arabicPeriod"/>
            </a:pPr>
            <a:r>
              <a:rPr lang="en-US" dirty="0" err="1"/>
              <a:t>Wavenet</a:t>
            </a:r>
            <a:r>
              <a:rPr lang="en-US" dirty="0"/>
              <a:t> can be used to clone and generate synthetic voices that sound almost identical to real human voices.</a:t>
            </a:r>
          </a:p>
          <a:p>
            <a:pPr marL="742950" lvl="1" indent="-285750">
              <a:buFont typeface="+mj-lt"/>
              <a:buAutoNum type="arabicPeriod"/>
            </a:pPr>
            <a:r>
              <a:rPr lang="en-US" dirty="0"/>
              <a:t>Used in applications like AI assistants, audiobooks, and automated call centers.</a:t>
            </a:r>
          </a:p>
          <a:p>
            <a:pPr>
              <a:buFont typeface="+mj-lt"/>
              <a:buAutoNum type="arabicPeriod"/>
            </a:pPr>
            <a:r>
              <a:rPr lang="en-US" b="1" dirty="0"/>
              <a:t>Text-to-Speech (TTS) Applications</a:t>
            </a:r>
            <a:endParaRPr lang="en-US" dirty="0"/>
          </a:p>
          <a:p>
            <a:pPr marL="742950" lvl="1" indent="-285750">
              <a:buFont typeface="+mj-lt"/>
              <a:buAutoNum type="arabicPeriod"/>
            </a:pPr>
            <a:r>
              <a:rPr lang="en-US" dirty="0"/>
              <a:t>Powers </a:t>
            </a:r>
            <a:r>
              <a:rPr lang="en-US" b="1" dirty="0"/>
              <a:t>Google Assistant, Google Translate, and Google’s TTS API</a:t>
            </a:r>
            <a:r>
              <a:rPr lang="en-US" dirty="0"/>
              <a:t>.</a:t>
            </a:r>
          </a:p>
          <a:p>
            <a:pPr marL="742950" lvl="1" indent="-285750">
              <a:buFont typeface="+mj-lt"/>
              <a:buAutoNum type="arabicPeriod"/>
            </a:pPr>
            <a:r>
              <a:rPr lang="en-US" dirty="0"/>
              <a:t>Used in voice assistants, customer service chatbots, and accessibility tools for visually impaired users.</a:t>
            </a:r>
          </a:p>
          <a:p>
            <a:pPr>
              <a:buFont typeface="+mj-lt"/>
              <a:buAutoNum type="arabicPeriod"/>
            </a:pPr>
            <a:r>
              <a:rPr lang="en-US" b="1" dirty="0"/>
              <a:t>Music &amp; Sound Synthesis</a:t>
            </a:r>
            <a:endParaRPr lang="en-US" dirty="0"/>
          </a:p>
          <a:p>
            <a:pPr marL="742950" lvl="1" indent="-285750">
              <a:buFont typeface="+mj-lt"/>
              <a:buAutoNum type="arabicPeriod"/>
            </a:pPr>
            <a:r>
              <a:rPr lang="en-US" dirty="0" err="1"/>
              <a:t>Wavenet</a:t>
            </a:r>
            <a:r>
              <a:rPr lang="en-US" dirty="0"/>
              <a:t> can generate raw audio waveforms beyond speech, making it useful for music and sound design applications.</a:t>
            </a:r>
          </a:p>
          <a:p>
            <a:r>
              <a:rPr lang="en-US" b="1" dirty="0"/>
              <a:t>Where is </a:t>
            </a:r>
            <a:r>
              <a:rPr lang="en-US" b="1" dirty="0" err="1"/>
              <a:t>Wavenet</a:t>
            </a:r>
            <a:r>
              <a:rPr lang="en-US" b="1" dirty="0"/>
              <a:t> Used?</a:t>
            </a:r>
          </a:p>
          <a:p>
            <a:pPr>
              <a:buFont typeface="Arial" panose="020B0604020202020204" pitchFamily="34" charset="0"/>
              <a:buChar char="•"/>
            </a:pPr>
            <a:r>
              <a:rPr lang="en-US" b="1" dirty="0"/>
              <a:t>Google Assistant &amp; Voice AI</a:t>
            </a:r>
            <a:r>
              <a:rPr lang="en-US" dirty="0"/>
              <a:t> → Improves digital assistant voices.</a:t>
            </a:r>
          </a:p>
          <a:p>
            <a:pPr>
              <a:buFont typeface="Arial" panose="020B0604020202020204" pitchFamily="34" charset="0"/>
              <a:buChar char="•"/>
            </a:pPr>
            <a:r>
              <a:rPr lang="en-US" b="1" dirty="0"/>
              <a:t>Google Translate</a:t>
            </a:r>
            <a:r>
              <a:rPr lang="en-US" dirty="0"/>
              <a:t> → Provides natural-sounding translations in multiple languages.</a:t>
            </a:r>
          </a:p>
          <a:p>
            <a:pPr>
              <a:buFont typeface="Arial" panose="020B0604020202020204" pitchFamily="34" charset="0"/>
              <a:buChar char="•"/>
            </a:pPr>
            <a:r>
              <a:rPr lang="en-US" b="1" dirty="0"/>
              <a:t>Audiobooks &amp; Podcasts</a:t>
            </a:r>
            <a:r>
              <a:rPr lang="en-US" dirty="0"/>
              <a:t> → Converts text into high-quality spoken narration.</a:t>
            </a:r>
          </a:p>
          <a:p>
            <a:pPr>
              <a:buFont typeface="Arial" panose="020B0604020202020204" pitchFamily="34" charset="0"/>
              <a:buChar char="•"/>
            </a:pPr>
            <a:r>
              <a:rPr lang="en-US" b="1" dirty="0"/>
              <a:t>Customer Service Automation</a:t>
            </a:r>
            <a:r>
              <a:rPr lang="en-US" dirty="0"/>
              <a:t> → Used in chatbots and IVR (Interactive Voice Response) systems.</a:t>
            </a:r>
          </a:p>
          <a:p>
            <a:pPr>
              <a:buFont typeface="Arial" panose="020B0604020202020204" pitchFamily="34" charset="0"/>
              <a:buChar char="•"/>
            </a:pPr>
            <a:r>
              <a:rPr lang="en-US" b="1" dirty="0"/>
              <a:t>Accessibility Tools</a:t>
            </a:r>
            <a:r>
              <a:rPr lang="en-US" dirty="0"/>
              <a:t> → Helps visually impaired users by converting text into spoken words.</a:t>
            </a:r>
          </a:p>
          <a:p>
            <a:r>
              <a:rPr lang="en-US" b="1" dirty="0"/>
              <a:t>Why is </a:t>
            </a:r>
            <a:r>
              <a:rPr lang="en-US" b="1" dirty="0" err="1"/>
              <a:t>Wavenet</a:t>
            </a:r>
            <a:r>
              <a:rPr lang="en-US" b="1" dirty="0"/>
              <a:t> Better than Traditional TTS?</a:t>
            </a:r>
          </a:p>
          <a:p>
            <a:pPr>
              <a:buFont typeface="Arial" panose="020B0604020202020204" pitchFamily="34" charset="0"/>
              <a:buChar char="•"/>
            </a:pPr>
            <a:r>
              <a:rPr lang="en-US" dirty="0"/>
              <a:t>Unlike </a:t>
            </a:r>
            <a:r>
              <a:rPr lang="en-US" b="1" dirty="0"/>
              <a:t>concatenative speech synthesis</a:t>
            </a:r>
            <a:r>
              <a:rPr lang="en-US" dirty="0"/>
              <a:t>, which stitches together pre-recorded sound clips, </a:t>
            </a:r>
            <a:r>
              <a:rPr lang="en-US" dirty="0" err="1"/>
              <a:t>Wavenet</a:t>
            </a:r>
            <a:r>
              <a:rPr lang="en-US" dirty="0"/>
              <a:t> </a:t>
            </a:r>
            <a:r>
              <a:rPr lang="en-US" b="1" dirty="0"/>
              <a:t>generates speech from scratch</a:t>
            </a:r>
            <a:r>
              <a:rPr lang="en-US" dirty="0"/>
              <a:t>, making it </a:t>
            </a:r>
            <a:r>
              <a:rPr lang="en-US" b="1" dirty="0"/>
              <a:t>more fluid and natural</a:t>
            </a:r>
            <a:r>
              <a:rPr lang="en-US" dirty="0"/>
              <a:t>.</a:t>
            </a:r>
          </a:p>
          <a:p>
            <a:pPr>
              <a:buFont typeface="Arial" panose="020B0604020202020204" pitchFamily="34" charset="0"/>
              <a:buChar char="•"/>
            </a:pPr>
            <a:r>
              <a:rPr lang="en-US" dirty="0"/>
              <a:t>It models raw </a:t>
            </a:r>
            <a:r>
              <a:rPr lang="en-US" b="1" dirty="0"/>
              <a:t>audio waveforms</a:t>
            </a:r>
            <a:r>
              <a:rPr lang="en-US" dirty="0"/>
              <a:t> rather than relying on phonemes, making its speech more realistic.</a:t>
            </a:r>
          </a:p>
          <a:p>
            <a:pPr>
              <a:buFont typeface="Arial" panose="020B0604020202020204" pitchFamily="34" charset="0"/>
              <a:buChar char="•"/>
            </a:pPr>
            <a:r>
              <a:rPr lang="en-US" dirty="0"/>
              <a:t>Reduces robotic, unnatural sounds common in older TTS systems.</a:t>
            </a:r>
          </a:p>
          <a:p>
            <a:pPr marL="742950" lvl="1" indent="-285750">
              <a:buFont typeface="+mj-lt"/>
              <a:buAutoNum type="arabicPeriod"/>
            </a:pPr>
            <a:endParaRPr lang="en-US" dirty="0"/>
          </a:p>
          <a:p>
            <a:pPr marL="742950" lvl="1" indent="-285750">
              <a:buFont typeface="+mj-lt"/>
              <a:buAutoNum type="arabicPeriod"/>
            </a:pPr>
            <a:endParaRPr lang="en-US" dirty="0"/>
          </a:p>
          <a:p>
            <a:pPr marL="742950" lvl="1" indent="-285750">
              <a:buFont typeface="+mj-lt"/>
              <a:buAutoNum type="arabicPeriod"/>
            </a:pPr>
            <a:endParaRPr lang="en-US" dirty="0"/>
          </a:p>
          <a:p>
            <a:r>
              <a:rPr lang="en-US" b="1" dirty="0"/>
              <a:t>Applications in Healthcare:</a:t>
            </a:r>
          </a:p>
          <a:p>
            <a:r>
              <a:rPr lang="en-US" dirty="0"/>
              <a:t>These AI models contribute to various aspects of healthcare:</a:t>
            </a:r>
          </a:p>
          <a:p>
            <a:pPr>
              <a:buFont typeface="+mj-lt"/>
              <a:buAutoNum type="arabicPeriod"/>
            </a:pPr>
            <a:r>
              <a:rPr lang="en-US" b="1" dirty="0"/>
              <a:t>Medical Imaging</a:t>
            </a:r>
            <a:endParaRPr lang="en-US" dirty="0"/>
          </a:p>
          <a:p>
            <a:pPr marL="742950" lvl="1" indent="-285750">
              <a:buFont typeface="+mj-lt"/>
              <a:buAutoNum type="arabicPeriod"/>
            </a:pPr>
            <a:r>
              <a:rPr lang="en-US" dirty="0"/>
              <a:t>AI models assist in analyzing medical images like MRIs, X-rays, and CT scans, helping detect diseases early.</a:t>
            </a:r>
          </a:p>
          <a:p>
            <a:pPr>
              <a:buFont typeface="+mj-lt"/>
              <a:buAutoNum type="arabicPeriod"/>
            </a:pPr>
            <a:r>
              <a:rPr lang="en-US" b="1" dirty="0"/>
              <a:t>Drug Discovery</a:t>
            </a:r>
            <a:endParaRPr lang="en-US" dirty="0"/>
          </a:p>
          <a:p>
            <a:pPr marL="742950" lvl="1" indent="-285750">
              <a:buFont typeface="+mj-lt"/>
              <a:buAutoNum type="arabicPeriod"/>
            </a:pPr>
            <a:r>
              <a:rPr lang="en-US" dirty="0"/>
              <a:t>AI accelerates drug development by predicting molecular interactions, optimizing chemical structures, and reducing research time.</a:t>
            </a:r>
          </a:p>
          <a:p>
            <a:pPr>
              <a:buFont typeface="+mj-lt"/>
              <a:buAutoNum type="arabicPeriod"/>
            </a:pPr>
            <a:r>
              <a:rPr lang="en-US" b="1" dirty="0"/>
              <a:t>Personalized Medicine</a:t>
            </a:r>
            <a:endParaRPr lang="en-US" dirty="0"/>
          </a:p>
          <a:p>
            <a:pPr marL="742950" lvl="1" indent="-285750">
              <a:buFont typeface="+mj-lt"/>
              <a:buAutoNum type="arabicPeriod"/>
            </a:pPr>
            <a:r>
              <a:rPr lang="en-US" dirty="0"/>
              <a:t>AI tailors treatment plans based on a patient’s genetic profile and medical history for improved healthcare outcomes.</a:t>
            </a:r>
          </a:p>
          <a:p>
            <a:pPr>
              <a:buFont typeface="+mj-lt"/>
              <a:buAutoNum type="arabicPeriod"/>
            </a:pPr>
            <a:r>
              <a:rPr lang="en-US" b="1" dirty="0"/>
              <a:t>Population Health Management</a:t>
            </a:r>
            <a:endParaRPr lang="en-US" dirty="0"/>
          </a:p>
          <a:p>
            <a:pPr marL="742950" lvl="1" indent="-285750">
              <a:buFont typeface="+mj-lt"/>
              <a:buAutoNum type="arabicPeriod"/>
            </a:pPr>
            <a:r>
              <a:rPr lang="en-US" dirty="0"/>
              <a:t>AI analyzes health data from large populations to identify trends, predict disease outbreaks, and enhance healthcare planning.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89BA849-B91B-406B-8FB9-38D5CB55A51F}" type="slidenum">
              <a:rPr lang="en-US" smtClean="0"/>
              <a:t>16</a:t>
            </a:fld>
            <a:endParaRPr lang="en-US"/>
          </a:p>
        </p:txBody>
      </p:sp>
    </p:spTree>
    <p:extLst>
      <p:ext uri="{BB962C8B-B14F-4D97-AF65-F5344CB8AC3E}">
        <p14:creationId xmlns:p14="http://schemas.microsoft.com/office/powerpoint/2010/main" val="356752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B42E4D-A603-4DFF-A480-008C7D8E819B}" type="datetime1">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874AE-B8F4-4EBC-A6EC-20DF7EEB409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386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221403-47DF-430C-8B5E-BDE0F1DE6860}" type="datetime1">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874AE-B8F4-4EBC-A6EC-20DF7EEB4098}" type="slidenum">
              <a:rPr lang="en-US" smtClean="0"/>
              <a:t>‹#›</a:t>
            </a:fld>
            <a:endParaRPr lang="en-US"/>
          </a:p>
        </p:txBody>
      </p:sp>
    </p:spTree>
    <p:extLst>
      <p:ext uri="{BB962C8B-B14F-4D97-AF65-F5344CB8AC3E}">
        <p14:creationId xmlns:p14="http://schemas.microsoft.com/office/powerpoint/2010/main" val="598484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95DB73-D80A-4D71-B869-CDB2948F0C17}" type="datetime1">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874AE-B8F4-4EBC-A6EC-20DF7EEB4098}" type="slidenum">
              <a:rPr lang="en-US" smtClean="0"/>
              <a:t>‹#›</a:t>
            </a:fld>
            <a:endParaRPr lang="en-US"/>
          </a:p>
        </p:txBody>
      </p:sp>
    </p:spTree>
    <p:extLst>
      <p:ext uri="{BB962C8B-B14F-4D97-AF65-F5344CB8AC3E}">
        <p14:creationId xmlns:p14="http://schemas.microsoft.com/office/powerpoint/2010/main" val="3241312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7FAB2A-D0A1-46F5-BF86-06E65AE491BD}" type="datetime1">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874AE-B8F4-4EBC-A6EC-20DF7EEB4098}" type="slidenum">
              <a:rPr lang="en-US" smtClean="0"/>
              <a:t>‹#›</a:t>
            </a:fld>
            <a:endParaRPr lang="en-US"/>
          </a:p>
        </p:txBody>
      </p:sp>
    </p:spTree>
    <p:extLst>
      <p:ext uri="{BB962C8B-B14F-4D97-AF65-F5344CB8AC3E}">
        <p14:creationId xmlns:p14="http://schemas.microsoft.com/office/powerpoint/2010/main" val="375240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9F725B-D5AC-4569-9764-293F66FDAA69}" type="datetime1">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874AE-B8F4-4EBC-A6EC-20DF7EEB409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51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ED1FE2-A4FD-4AC0-B470-DFFDE085DD5A}" type="datetime1">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E874AE-B8F4-4EBC-A6EC-20DF7EEB4098}" type="slidenum">
              <a:rPr lang="en-US" smtClean="0"/>
              <a:t>‹#›</a:t>
            </a:fld>
            <a:endParaRPr lang="en-US"/>
          </a:p>
        </p:txBody>
      </p:sp>
    </p:spTree>
    <p:extLst>
      <p:ext uri="{BB962C8B-B14F-4D97-AF65-F5344CB8AC3E}">
        <p14:creationId xmlns:p14="http://schemas.microsoft.com/office/powerpoint/2010/main" val="3353031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9A850F-C2E7-4BDA-B6DC-1F170F8264D1}" type="datetime1">
              <a:rPr lang="en-US" smtClean="0"/>
              <a:t>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E874AE-B8F4-4EBC-A6EC-20DF7EEB4098}" type="slidenum">
              <a:rPr lang="en-US" smtClean="0"/>
              <a:t>‹#›</a:t>
            </a:fld>
            <a:endParaRPr lang="en-US"/>
          </a:p>
        </p:txBody>
      </p:sp>
    </p:spTree>
    <p:extLst>
      <p:ext uri="{BB962C8B-B14F-4D97-AF65-F5344CB8AC3E}">
        <p14:creationId xmlns:p14="http://schemas.microsoft.com/office/powerpoint/2010/main" val="4070333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95111F-3557-47E6-8CD7-7B6D637C0DA3}" type="datetime1">
              <a:rPr lang="en-US" smtClean="0"/>
              <a:t>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E874AE-B8F4-4EBC-A6EC-20DF7EEB4098}" type="slidenum">
              <a:rPr lang="en-US" smtClean="0"/>
              <a:t>‹#›</a:t>
            </a:fld>
            <a:endParaRPr lang="en-US"/>
          </a:p>
        </p:txBody>
      </p:sp>
    </p:spTree>
    <p:extLst>
      <p:ext uri="{BB962C8B-B14F-4D97-AF65-F5344CB8AC3E}">
        <p14:creationId xmlns:p14="http://schemas.microsoft.com/office/powerpoint/2010/main" val="2411365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53D360-96B7-4BA0-B830-0D734826604B}" type="datetime1">
              <a:rPr lang="en-US" smtClean="0"/>
              <a:t>2/26/2025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4E874AE-B8F4-4EBC-A6EC-20DF7EEB4098}" type="slidenum">
              <a:rPr lang="en-US" smtClean="0"/>
              <a:t>‹#›</a:t>
            </a:fld>
            <a:endParaRPr lang="en-US"/>
          </a:p>
        </p:txBody>
      </p:sp>
    </p:spTree>
    <p:extLst>
      <p:ext uri="{BB962C8B-B14F-4D97-AF65-F5344CB8AC3E}">
        <p14:creationId xmlns:p14="http://schemas.microsoft.com/office/powerpoint/2010/main" val="3796950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5517AD-C648-4508-9C01-B622DF90A036}" type="datetime1">
              <a:rPr lang="en-US" smtClean="0"/>
              <a:t>2/26/2025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4E874AE-B8F4-4EBC-A6EC-20DF7EEB4098}" type="slidenum">
              <a:rPr lang="en-US" smtClean="0"/>
              <a:t>‹#›</a:t>
            </a:fld>
            <a:endParaRPr lang="en-US"/>
          </a:p>
        </p:txBody>
      </p:sp>
    </p:spTree>
    <p:extLst>
      <p:ext uri="{BB962C8B-B14F-4D97-AF65-F5344CB8AC3E}">
        <p14:creationId xmlns:p14="http://schemas.microsoft.com/office/powerpoint/2010/main" val="270661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8489A1-0D64-4471-A5B4-B6C5D9FCF0AB}" type="datetime1">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E874AE-B8F4-4EBC-A6EC-20DF7EEB4098}" type="slidenum">
              <a:rPr lang="en-US" smtClean="0"/>
              <a:t>‹#›</a:t>
            </a:fld>
            <a:endParaRPr lang="en-US"/>
          </a:p>
        </p:txBody>
      </p:sp>
    </p:spTree>
    <p:extLst>
      <p:ext uri="{BB962C8B-B14F-4D97-AF65-F5344CB8AC3E}">
        <p14:creationId xmlns:p14="http://schemas.microsoft.com/office/powerpoint/2010/main" val="169970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43236BE-1C4A-46CD-9F4D-39BEB13F3103}" type="datetime1">
              <a:rPr lang="en-US" smtClean="0"/>
              <a:t>2/26/2025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4E874AE-B8F4-4EBC-A6EC-20DF7EEB409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7564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4.gif"/></Relationships>
</file>

<file path=ppt/slides/_rels/slide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jpeg"/><Relationship Id="rId7" Type="http://schemas.openxmlformats.org/officeDocument/2006/relationships/hyperlink" Target="https://sora.com/library" TargetMode="External"/><Relationship Id="rId12"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s://deepai.org/" TargetMode="External"/><Relationship Id="rId5" Type="http://schemas.openxmlformats.org/officeDocument/2006/relationships/image" Target="../media/image4.gif"/><Relationship Id="rId10" Type="http://schemas.openxmlformats.org/officeDocument/2006/relationships/image" Target="../media/image25.png"/><Relationship Id="rId4" Type="http://schemas.openxmlformats.org/officeDocument/2006/relationships/image" Target="../media/image9.png"/><Relationship Id="rId9" Type="http://schemas.openxmlformats.org/officeDocument/2006/relationships/hyperlink" Target="https://app.runwayml.com/video-tools/teams/srinivaschintu485/dashboard"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28.jpe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hyperlink" Target="https://deepdreamgenerator.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2.jpeg"/><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4.gif"/><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B3A1-4E44-5AC9-4088-6E6AEE748253}"/>
              </a:ext>
            </a:extLst>
          </p:cNvPr>
          <p:cNvSpPr>
            <a:spLocks noGrp="1"/>
          </p:cNvSpPr>
          <p:nvPr>
            <p:ph type="title"/>
          </p:nvPr>
        </p:nvSpPr>
        <p:spPr>
          <a:xfrm>
            <a:off x="4250871" y="-365932"/>
            <a:ext cx="3690257" cy="1450757"/>
          </a:xfrm>
        </p:spPr>
        <p:txBody>
          <a:bodyPr>
            <a:normAutofit/>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942FC91-F06B-4B2C-A563-1D0A715CA5E2}"/>
              </a:ext>
            </a:extLst>
          </p:cNvPr>
          <p:cNvSpPr>
            <a:spLocks noGrp="1"/>
          </p:cNvSpPr>
          <p:nvPr>
            <p:ph idx="1"/>
          </p:nvPr>
        </p:nvSpPr>
        <p:spPr>
          <a:xfrm>
            <a:off x="8055329" y="2757025"/>
            <a:ext cx="3690257" cy="3670180"/>
          </a:xfrm>
        </p:spPr>
        <p:txBody>
          <a:bodyPr>
            <a:normAutofit/>
          </a:bodyPr>
          <a:lstStyle/>
          <a:p>
            <a:r>
              <a:rPr lang="en-US" dirty="0">
                <a:latin typeface="Times New Roman" panose="02020603050405020304" pitchFamily="18" charset="0"/>
                <a:cs typeface="Times New Roman" panose="02020603050405020304" pitchFamily="18" charset="0"/>
              </a:rPr>
              <a:t>What is AI?</a:t>
            </a:r>
          </a:p>
          <a:p>
            <a:r>
              <a:rPr lang="en-US" dirty="0">
                <a:latin typeface="Times New Roman" panose="02020603050405020304" pitchFamily="18" charset="0"/>
                <a:cs typeface="Times New Roman" panose="02020603050405020304" pitchFamily="18" charset="0"/>
              </a:rPr>
              <a:t>Introduction to AI levels?</a:t>
            </a:r>
          </a:p>
          <a:p>
            <a:r>
              <a:rPr lang="en-US" dirty="0">
                <a:latin typeface="Times New Roman" panose="02020603050405020304" pitchFamily="18" charset="0"/>
                <a:cs typeface="Times New Roman" panose="02020603050405020304" pitchFamily="18" charset="0"/>
              </a:rPr>
              <a:t>Types of Artificial Intelligence </a:t>
            </a:r>
          </a:p>
          <a:p>
            <a:r>
              <a:rPr lang="en-US" dirty="0">
                <a:latin typeface="Times New Roman" panose="02020603050405020304" pitchFamily="18" charset="0"/>
                <a:cs typeface="Times New Roman" panose="02020603050405020304" pitchFamily="18" charset="0"/>
              </a:rPr>
              <a:t>AI VS Machine Learning VS Deep Learning</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FEA366-AF15-0B42-C2C4-54A4B39C0C67}"/>
              </a:ext>
            </a:extLst>
          </p:cNvPr>
          <p:cNvPicPr>
            <a:picLocks noChangeAspect="1"/>
          </p:cNvPicPr>
          <p:nvPr/>
        </p:nvPicPr>
        <p:blipFill>
          <a:blip r:embed="rId3"/>
          <a:stretch>
            <a:fillRect/>
          </a:stretch>
        </p:blipFill>
        <p:spPr>
          <a:xfrm>
            <a:off x="733697" y="1843445"/>
            <a:ext cx="11248148" cy="547396"/>
          </a:xfrm>
          <a:prstGeom prst="rect">
            <a:avLst/>
          </a:prstGeom>
        </p:spPr>
      </p:pic>
      <p:pic>
        <p:nvPicPr>
          <p:cNvPr id="6" name="Picture 5" descr="Robot operating a machine">
            <a:extLst>
              <a:ext uri="{FF2B5EF4-FFF2-40B4-BE49-F238E27FC236}">
                <a16:creationId xmlns:a16="http://schemas.microsoft.com/office/drawing/2014/main" id="{34622C57-2F36-8182-9EA6-0B52B2B7B3DE}"/>
              </a:ext>
            </a:extLst>
          </p:cNvPr>
          <p:cNvPicPr>
            <a:picLocks noChangeAspect="1"/>
          </p:cNvPicPr>
          <p:nvPr/>
        </p:nvPicPr>
        <p:blipFill>
          <a:blip r:embed="rId4"/>
          <a:srcRect l="209" r="1" b="1"/>
          <a:stretch/>
        </p:blipFill>
        <p:spPr>
          <a:xfrm>
            <a:off x="325776" y="725378"/>
            <a:ext cx="6909801" cy="53144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30" name="Picture 6">
            <a:extLst>
              <a:ext uri="{FF2B5EF4-FFF2-40B4-BE49-F238E27FC236}">
                <a16:creationId xmlns:a16="http://schemas.microsoft.com/office/drawing/2014/main" id="{1F6E6B57-B510-4804-85D8-D0C60A3B5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DFE90D9-CCFF-AC0F-F8C1-D24491B6AFFA}"/>
              </a:ext>
            </a:extLst>
          </p:cNvPr>
          <p:cNvSpPr>
            <a:spLocks noGrp="1"/>
          </p:cNvSpPr>
          <p:nvPr>
            <p:ph type="dt" sz="half" idx="10"/>
          </p:nvPr>
        </p:nvSpPr>
        <p:spPr/>
        <p:txBody>
          <a:bodyPr/>
          <a:lstStyle/>
          <a:p>
            <a:fld id="{2A37EA0B-3E40-4F5D-A454-DD6CA7CF3B53}" type="datetime1">
              <a:rPr lang="en-US" smtClean="0"/>
              <a:t>2/26/2025</a:t>
            </a:fld>
            <a:endParaRPr lang="en-US"/>
          </a:p>
        </p:txBody>
      </p:sp>
      <p:sp>
        <p:nvSpPr>
          <p:cNvPr id="7" name="Slide Number Placeholder 6">
            <a:extLst>
              <a:ext uri="{FF2B5EF4-FFF2-40B4-BE49-F238E27FC236}">
                <a16:creationId xmlns:a16="http://schemas.microsoft.com/office/drawing/2014/main" id="{FD09B991-D401-1CF7-2232-F901268FEDF0}"/>
              </a:ext>
            </a:extLst>
          </p:cNvPr>
          <p:cNvSpPr>
            <a:spLocks noGrp="1"/>
          </p:cNvSpPr>
          <p:nvPr>
            <p:ph type="sldNum" sz="quarter" idx="12"/>
          </p:nvPr>
        </p:nvSpPr>
        <p:spPr/>
        <p:txBody>
          <a:bodyPr/>
          <a:lstStyle/>
          <a:p>
            <a:fld id="{6E739343-EDE5-4972-96CF-6EB2A8A7049F}" type="slidenum">
              <a:rPr lang="en-US" smtClean="0"/>
              <a:t>1</a:t>
            </a:fld>
            <a:endParaRPr lang="en-US"/>
          </a:p>
        </p:txBody>
      </p:sp>
      <p:pic>
        <p:nvPicPr>
          <p:cNvPr id="1032" name="Picture 8" descr="Artificial intelligence logo by Serhii Revva for Fruitful Code on ...">
            <a:extLst>
              <a:ext uri="{FF2B5EF4-FFF2-40B4-BE49-F238E27FC236}">
                <a16:creationId xmlns:a16="http://schemas.microsoft.com/office/drawing/2014/main" id="{20FB2F08-1271-C26B-49E7-55B644D1D6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4776" y="-13803"/>
            <a:ext cx="3356191" cy="25171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58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19A90-CA2D-B7D7-A92F-18933E8EEC5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A483AAA-7AE7-2961-517E-6D3DD18D9E73}"/>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F4BA80B7-3417-689B-0805-31D392DA5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7C944AF1-569E-331D-8A38-BDE1C50AD05E}"/>
              </a:ext>
            </a:extLst>
          </p:cNvPr>
          <p:cNvSpPr>
            <a:spLocks noGrp="1"/>
          </p:cNvSpPr>
          <p:nvPr>
            <p:ph idx="1"/>
          </p:nvPr>
        </p:nvSpPr>
        <p:spPr>
          <a:xfrm>
            <a:off x="233680" y="1473833"/>
            <a:ext cx="7244080" cy="4023360"/>
          </a:xfrm>
        </p:spPr>
        <p:txBody>
          <a:bodyPr>
            <a:normAutofit fontScale="85000" lnSpcReduction="10000"/>
          </a:bodyPr>
          <a:lstStyle/>
          <a:p>
            <a:pPr marL="0" indent="0">
              <a:buNone/>
            </a:pPr>
            <a:r>
              <a:rPr lang="en-US" sz="1800" b="1" dirty="0">
                <a:latin typeface="Times New Roman" panose="02020603050405020304" pitchFamily="18" charset="0"/>
                <a:cs typeface="Times New Roman" panose="02020603050405020304" pitchFamily="18" charset="0"/>
              </a:rPr>
              <a:t>Business Intelligence (BI)</a:t>
            </a:r>
            <a:r>
              <a:rPr lang="en-US" sz="1800" dirty="0">
                <a:latin typeface="Times New Roman" panose="02020603050405020304" pitchFamily="18" charset="0"/>
                <a:cs typeface="Times New Roman" panose="02020603050405020304" pitchFamily="18" charset="0"/>
              </a:rPr>
              <a:t> refers to technologies, processes, and strategies used to analyze business data and support decision-making.</a:t>
            </a:r>
          </a:p>
          <a:p>
            <a:pPr marL="0" indent="0">
              <a:buNone/>
            </a:pPr>
            <a:r>
              <a:rPr lang="en-US" sz="1800" b="1" dirty="0">
                <a:latin typeface="Times New Roman" panose="02020603050405020304" pitchFamily="18" charset="0"/>
                <a:cs typeface="Times New Roman" panose="02020603050405020304" pitchFamily="18" charset="0"/>
              </a:rPr>
              <a:t>Reporting &amp; Decision Support Systems</a:t>
            </a:r>
            <a:r>
              <a:rPr lang="en-US" sz="1800" dirty="0">
                <a:latin typeface="Times New Roman" panose="02020603050405020304" pitchFamily="18" charset="0"/>
                <a:cs typeface="Times New Roman" panose="02020603050405020304" pitchFamily="18" charset="0"/>
              </a:rPr>
              <a:t> – Helps executives make data-driven decisions.</a:t>
            </a:r>
          </a:p>
          <a:p>
            <a:pPr marL="0" indent="0">
              <a:buNone/>
            </a:pPr>
            <a:r>
              <a:rPr lang="en-US" sz="1800" b="1" dirty="0">
                <a:latin typeface="Times New Roman" panose="02020603050405020304" pitchFamily="18" charset="0"/>
                <a:cs typeface="Times New Roman" panose="02020603050405020304" pitchFamily="18" charset="0"/>
              </a:rPr>
              <a:t>Business Analytics</a:t>
            </a:r>
            <a:r>
              <a:rPr lang="en-US" sz="1800" dirty="0">
                <a:latin typeface="Times New Roman" panose="02020603050405020304" pitchFamily="18" charset="0"/>
                <a:cs typeface="Times New Roman" panose="02020603050405020304" pitchFamily="18" charset="0"/>
              </a:rPr>
              <a:t> – Uses historical data to identify trends and make predictions.</a:t>
            </a:r>
          </a:p>
          <a:p>
            <a:pPr marL="0" indent="0">
              <a:buNone/>
            </a:pPr>
            <a:r>
              <a:rPr lang="en-US" sz="1800" b="1" dirty="0">
                <a:latin typeface="Times New Roman" panose="02020603050405020304" pitchFamily="18" charset="0"/>
                <a:cs typeface="Times New Roman" panose="02020603050405020304" pitchFamily="18" charset="0"/>
              </a:rPr>
              <a:t>Customer Analytics</a:t>
            </a:r>
            <a:r>
              <a:rPr lang="en-US" sz="1800" dirty="0">
                <a:latin typeface="Times New Roman" panose="02020603050405020304" pitchFamily="18" charset="0"/>
                <a:cs typeface="Times New Roman" panose="02020603050405020304" pitchFamily="18" charset="0"/>
              </a:rPr>
              <a:t> – Analyzes customer behavior, preferences, and segmentation.</a:t>
            </a:r>
          </a:p>
          <a:p>
            <a:pPr marL="0" indent="0">
              <a:buNone/>
            </a:pPr>
            <a:r>
              <a:rPr lang="en-US" sz="1800" b="1" dirty="0">
                <a:latin typeface="Times New Roman" panose="02020603050405020304" pitchFamily="18" charset="0"/>
                <a:cs typeface="Times New Roman" panose="02020603050405020304" pitchFamily="18" charset="0"/>
              </a:rPr>
              <a:t>Operational Analytics</a:t>
            </a:r>
            <a:r>
              <a:rPr lang="en-US" sz="1800" dirty="0">
                <a:latin typeface="Times New Roman" panose="02020603050405020304" pitchFamily="18" charset="0"/>
                <a:cs typeface="Times New Roman" panose="02020603050405020304" pitchFamily="18" charset="0"/>
              </a:rPr>
              <a:t> – Improves business processes by optimizing efficiency and productivity.</a:t>
            </a:r>
          </a:p>
          <a:p>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Softwares</a:t>
            </a:r>
            <a:r>
              <a:rPr lang="en-US" sz="1800" b="1" dirty="0">
                <a:latin typeface="Times New Roman" panose="02020603050405020304" pitchFamily="18" charset="0"/>
                <a:cs typeface="Times New Roman" panose="02020603050405020304" pitchFamily="18" charset="0"/>
              </a:rPr>
              <a:t> Mostly Used?</a:t>
            </a:r>
          </a:p>
          <a:p>
            <a:pPr>
              <a:buClr>
                <a:srgbClr val="0070C0"/>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Power BI, Tableau – For interactive reporting and dashboards.</a:t>
            </a:r>
          </a:p>
          <a:p>
            <a:pPr>
              <a:buClr>
                <a:srgbClr val="0070C0"/>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SQL, Snowflake, Google </a:t>
            </a:r>
            <a:r>
              <a:rPr lang="en-US" sz="1800" dirty="0" err="1">
                <a:latin typeface="Times New Roman" panose="02020603050405020304" pitchFamily="18" charset="0"/>
                <a:cs typeface="Times New Roman" panose="02020603050405020304" pitchFamily="18" charset="0"/>
              </a:rPr>
              <a:t>BigQuery</a:t>
            </a:r>
            <a:r>
              <a:rPr lang="en-US" sz="1800" dirty="0">
                <a:latin typeface="Times New Roman" panose="02020603050405020304" pitchFamily="18" charset="0"/>
                <a:cs typeface="Times New Roman" panose="02020603050405020304" pitchFamily="18" charset="0"/>
              </a:rPr>
              <a:t> – For data storage and querying.</a:t>
            </a:r>
          </a:p>
          <a:p>
            <a:pPr>
              <a:buClr>
                <a:srgbClr val="0070C0"/>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Python (Pandas, NumPy), R – For advanced analytics.</a:t>
            </a:r>
          </a:p>
          <a:p>
            <a:pPr>
              <a:buClr>
                <a:srgbClr val="0070C0"/>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Excel, Google Data Studio – For traditional reporting and analysis.</a:t>
            </a:r>
          </a:p>
          <a:p>
            <a:endParaRPr lang="en-US" dirty="0"/>
          </a:p>
        </p:txBody>
      </p:sp>
      <p:pic>
        <p:nvPicPr>
          <p:cNvPr id="3" name="Picture 6">
            <a:extLst>
              <a:ext uri="{FF2B5EF4-FFF2-40B4-BE49-F238E27FC236}">
                <a16:creationId xmlns:a16="http://schemas.microsoft.com/office/drawing/2014/main" id="{01ABE0BC-91A5-4B53-A64C-FE7D07C1CE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2D7D2E-CDF0-536E-BADF-EECC9AFA2FAB}"/>
              </a:ext>
            </a:extLst>
          </p:cNvPr>
          <p:cNvSpPr txBox="1"/>
          <p:nvPr/>
        </p:nvSpPr>
        <p:spPr>
          <a:xfrm>
            <a:off x="364507" y="623205"/>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Business Intelligence</a:t>
            </a:r>
          </a:p>
        </p:txBody>
      </p:sp>
      <p:sp>
        <p:nvSpPr>
          <p:cNvPr id="6" name="Date Placeholder 5">
            <a:extLst>
              <a:ext uri="{FF2B5EF4-FFF2-40B4-BE49-F238E27FC236}">
                <a16:creationId xmlns:a16="http://schemas.microsoft.com/office/drawing/2014/main" id="{30B44334-4033-9605-9E5B-E7FA8818AB25}"/>
              </a:ext>
            </a:extLst>
          </p:cNvPr>
          <p:cNvSpPr>
            <a:spLocks noGrp="1"/>
          </p:cNvSpPr>
          <p:nvPr>
            <p:ph type="dt" sz="half" idx="10"/>
          </p:nvPr>
        </p:nvSpPr>
        <p:spPr/>
        <p:txBody>
          <a:bodyPr/>
          <a:lstStyle/>
          <a:p>
            <a:fld id="{B4E5A069-0947-46AE-AAE1-5732DEB3F412}" type="datetime1">
              <a:rPr lang="en-US" smtClean="0"/>
              <a:t>2/26/2025</a:t>
            </a:fld>
            <a:endParaRPr lang="en-US"/>
          </a:p>
        </p:txBody>
      </p:sp>
      <p:sp>
        <p:nvSpPr>
          <p:cNvPr id="8" name="Slide Number Placeholder 7">
            <a:extLst>
              <a:ext uri="{FF2B5EF4-FFF2-40B4-BE49-F238E27FC236}">
                <a16:creationId xmlns:a16="http://schemas.microsoft.com/office/drawing/2014/main" id="{BADA0246-9078-7FAF-D4BD-1ED3F0055163}"/>
              </a:ext>
            </a:extLst>
          </p:cNvPr>
          <p:cNvSpPr>
            <a:spLocks noGrp="1"/>
          </p:cNvSpPr>
          <p:nvPr>
            <p:ph type="sldNum" sz="quarter" idx="12"/>
          </p:nvPr>
        </p:nvSpPr>
        <p:spPr/>
        <p:txBody>
          <a:bodyPr/>
          <a:lstStyle/>
          <a:p>
            <a:fld id="{94E874AE-B8F4-4EBC-A6EC-20DF7EEB4098}" type="slidenum">
              <a:rPr lang="en-US" smtClean="0"/>
              <a:t>10</a:t>
            </a:fld>
            <a:endParaRPr lang="en-US"/>
          </a:p>
        </p:txBody>
      </p:sp>
      <p:pic>
        <p:nvPicPr>
          <p:cNvPr id="21506" name="Picture 2" descr="What is the Role of Data Warehouse in Business Intelligence? | Airbyte">
            <a:extLst>
              <a:ext uri="{FF2B5EF4-FFF2-40B4-BE49-F238E27FC236}">
                <a16:creationId xmlns:a16="http://schemas.microsoft.com/office/drawing/2014/main" id="{DCFEA3C9-D05C-0CBD-64EC-5CB6FBF16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600" y="2196214"/>
            <a:ext cx="4170680" cy="3718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81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C757-BA08-EA3F-1BCF-325861AE93E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395368A-98B7-0622-C6DA-A45B0A598752}"/>
              </a:ext>
            </a:extLst>
          </p:cNvPr>
          <p:cNvPicPr>
            <a:picLocks noChangeAspect="1"/>
          </p:cNvPicPr>
          <p:nvPr/>
        </p:nvPicPr>
        <p:blipFill>
          <a:blip r:embed="rId3"/>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C2B98927-9140-ADFA-6069-BB93864FF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1F3218F7-3AAB-C086-EF5B-53C681AF7AE3}"/>
              </a:ext>
            </a:extLst>
          </p:cNvPr>
          <p:cNvSpPr>
            <a:spLocks noGrp="1"/>
          </p:cNvSpPr>
          <p:nvPr>
            <p:ph idx="1"/>
          </p:nvPr>
        </p:nvSpPr>
        <p:spPr>
          <a:xfrm>
            <a:off x="203200" y="994362"/>
            <a:ext cx="7061200" cy="5401672"/>
          </a:xfrm>
        </p:spPr>
        <p:txBody>
          <a:bodyPr>
            <a:normAutofit fontScale="85000" lnSpcReduction="10000"/>
          </a:bodyPr>
          <a:lstStyle/>
          <a:p>
            <a:pPr marL="0" indent="0">
              <a:lnSpc>
                <a:spcPct val="120000"/>
              </a:lnSpc>
              <a:spcBef>
                <a:spcPts val="0"/>
              </a:spcBef>
              <a:buNone/>
            </a:pPr>
            <a:r>
              <a:rPr lang="en-US" sz="1800" b="1" dirty="0">
                <a:latin typeface="Times New Roman" panose="02020603050405020304" pitchFamily="18" charset="0"/>
                <a:cs typeface="Times New Roman" panose="02020603050405020304" pitchFamily="18" charset="0"/>
              </a:rPr>
              <a:t>Natural Language Processing (NLP)</a:t>
            </a:r>
            <a:r>
              <a:rPr lang="en-US" sz="1800" dirty="0">
                <a:latin typeface="Times New Roman" panose="02020603050405020304" pitchFamily="18" charset="0"/>
                <a:cs typeface="Times New Roman" panose="02020603050405020304" pitchFamily="18" charset="0"/>
              </a:rPr>
              <a:t> is a branch of artificial intelligence that enables computers to understand, interpret, and generate human language.</a:t>
            </a:r>
          </a:p>
          <a:p>
            <a:pPr marL="0" indent="0">
              <a:lnSpc>
                <a:spcPct val="120000"/>
              </a:lnSpc>
              <a:spcBef>
                <a:spcPts val="0"/>
              </a:spcBef>
              <a:buNone/>
            </a:pPr>
            <a:r>
              <a:rPr lang="en-US" sz="1800" b="1" dirty="0">
                <a:latin typeface="Times New Roman" panose="02020603050405020304" pitchFamily="18" charset="0"/>
                <a:cs typeface="Times New Roman" panose="02020603050405020304" pitchFamily="18" charset="0"/>
              </a:rPr>
              <a:t>Sentiment Analysis</a:t>
            </a:r>
            <a:r>
              <a:rPr lang="en-US" sz="1800" dirty="0">
                <a:latin typeface="Times New Roman" panose="02020603050405020304" pitchFamily="18" charset="0"/>
                <a:cs typeface="Times New Roman" panose="02020603050405020304" pitchFamily="18" charset="0"/>
              </a:rPr>
              <a:t> – Determines whether text expresses a positive, negative, or neutral sentiment.</a:t>
            </a:r>
          </a:p>
          <a:p>
            <a:pPr marL="0" indent="0">
              <a:lnSpc>
                <a:spcPct val="120000"/>
              </a:lnSpc>
              <a:spcBef>
                <a:spcPts val="0"/>
              </a:spcBef>
              <a:buNone/>
            </a:pPr>
            <a:r>
              <a:rPr lang="en-US" sz="1800" b="1" dirty="0">
                <a:latin typeface="Times New Roman" panose="02020603050405020304" pitchFamily="18" charset="0"/>
                <a:cs typeface="Times New Roman" panose="02020603050405020304" pitchFamily="18" charset="0"/>
              </a:rPr>
              <a:t>Text Mining</a:t>
            </a:r>
            <a:r>
              <a:rPr lang="en-US" sz="1800" dirty="0">
                <a:latin typeface="Times New Roman" panose="02020603050405020304" pitchFamily="18" charset="0"/>
                <a:cs typeface="Times New Roman" panose="02020603050405020304" pitchFamily="18" charset="0"/>
              </a:rPr>
              <a:t> – Extracts valuable insights and patterns from large volumes of textual data.</a:t>
            </a:r>
          </a:p>
          <a:p>
            <a:pPr marL="0" indent="0">
              <a:lnSpc>
                <a:spcPct val="120000"/>
              </a:lnSpc>
              <a:spcBef>
                <a:spcPts val="0"/>
              </a:spcBef>
              <a:buNone/>
            </a:pPr>
            <a:r>
              <a:rPr lang="en-US" sz="1800" b="1" dirty="0">
                <a:latin typeface="Times New Roman" panose="02020603050405020304" pitchFamily="18" charset="0"/>
                <a:cs typeface="Times New Roman" panose="02020603050405020304" pitchFamily="18" charset="0"/>
              </a:rPr>
              <a:t>Text Classification</a:t>
            </a:r>
            <a:r>
              <a:rPr lang="en-US" sz="1800" dirty="0">
                <a:latin typeface="Times New Roman" panose="02020603050405020304" pitchFamily="18" charset="0"/>
                <a:cs typeface="Times New Roman" panose="02020603050405020304" pitchFamily="18" charset="0"/>
              </a:rPr>
              <a:t> – Categorizes text into predefined groups, such as spam detection or document classification.</a:t>
            </a:r>
          </a:p>
          <a:p>
            <a:pPr marL="0" indent="0">
              <a:lnSpc>
                <a:spcPct val="120000"/>
              </a:lnSpc>
              <a:spcBef>
                <a:spcPts val="0"/>
              </a:spcBef>
              <a:buNone/>
            </a:pPr>
            <a:r>
              <a:rPr lang="en-US" sz="1800" b="1" dirty="0">
                <a:latin typeface="Times New Roman" panose="02020603050405020304" pitchFamily="18" charset="0"/>
                <a:cs typeface="Times New Roman" panose="02020603050405020304" pitchFamily="18" charset="0"/>
              </a:rPr>
              <a:t>Topic Modeling</a:t>
            </a:r>
            <a:r>
              <a:rPr lang="en-US" sz="1800" dirty="0">
                <a:latin typeface="Times New Roman" panose="02020603050405020304" pitchFamily="18" charset="0"/>
                <a:cs typeface="Times New Roman" panose="02020603050405020304" pitchFamily="18" charset="0"/>
              </a:rPr>
              <a:t> – Identifies hidden topics within a collection of text documents.</a:t>
            </a:r>
          </a:p>
          <a:p>
            <a:pPr>
              <a:lnSpc>
                <a:spcPct val="120000"/>
              </a:lnSpc>
              <a:spcBef>
                <a:spcPts val="0"/>
              </a:spcBef>
            </a:pP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Softwares</a:t>
            </a:r>
            <a:r>
              <a:rPr lang="en-US" sz="1800" b="1" dirty="0">
                <a:latin typeface="Times New Roman" panose="02020603050405020304" pitchFamily="18" charset="0"/>
                <a:cs typeface="Times New Roman" panose="02020603050405020304" pitchFamily="18" charset="0"/>
              </a:rPr>
              <a:t> Mostly Used?</a:t>
            </a:r>
          </a:p>
          <a:p>
            <a:pPr marL="0" indent="0">
              <a:lnSpc>
                <a:spcPct val="120000"/>
              </a:lnSpc>
              <a:spcBef>
                <a:spcPts val="0"/>
              </a:spcBef>
              <a:buNone/>
            </a:pPr>
            <a:r>
              <a:rPr lang="en-US" sz="1800" dirty="0">
                <a:latin typeface="Times New Roman" panose="02020603050405020304" pitchFamily="18" charset="0"/>
                <a:cs typeface="Times New Roman" panose="02020603050405020304" pitchFamily="18" charset="0"/>
              </a:rPr>
              <a:t>NLP Libraries: NLTK, </a:t>
            </a:r>
            <a:r>
              <a:rPr lang="en-US" sz="1800" dirty="0" err="1">
                <a:latin typeface="Times New Roman" panose="02020603050405020304" pitchFamily="18" charset="0"/>
                <a:cs typeface="Times New Roman" panose="02020603050405020304" pitchFamily="18" charset="0"/>
              </a:rPr>
              <a:t>spaCy</a:t>
            </a:r>
            <a:r>
              <a:rPr lang="en-US" sz="1800" dirty="0">
                <a:latin typeface="Times New Roman" panose="02020603050405020304" pitchFamily="18" charset="0"/>
                <a:cs typeface="Times New Roman" panose="02020603050405020304" pitchFamily="18" charset="0"/>
              </a:rPr>
              <a:t>, Transformers (Hugging Face).</a:t>
            </a:r>
          </a:p>
          <a:p>
            <a:pPr marL="0" indent="0">
              <a:lnSpc>
                <a:spcPct val="120000"/>
              </a:lnSpc>
              <a:spcBef>
                <a:spcPts val="0"/>
              </a:spcBef>
              <a:buNone/>
            </a:pPr>
            <a:r>
              <a:rPr lang="en-US" sz="1800" dirty="0">
                <a:latin typeface="Times New Roman" panose="02020603050405020304" pitchFamily="18" charset="0"/>
                <a:cs typeface="Times New Roman" panose="02020603050405020304" pitchFamily="18" charset="0"/>
              </a:rPr>
              <a:t>Machine Learning: TensorFlow, </a:t>
            </a:r>
            <a:r>
              <a:rPr lang="en-US" sz="1800" dirty="0" err="1">
                <a:latin typeface="Times New Roman" panose="02020603050405020304" pitchFamily="18" charset="0"/>
                <a:cs typeface="Times New Roman" panose="02020603050405020304" pitchFamily="18" charset="0"/>
              </a:rPr>
              <a:t>PyTorch</a:t>
            </a:r>
            <a:r>
              <a:rPr lang="en-US" sz="1800" dirty="0">
                <a:latin typeface="Times New Roman" panose="02020603050405020304" pitchFamily="18" charset="0"/>
                <a:cs typeface="Times New Roman" panose="02020603050405020304" pitchFamily="18" charset="0"/>
              </a:rPr>
              <a:t>, Scikit-learn.</a:t>
            </a:r>
          </a:p>
          <a:p>
            <a:pPr marL="0" indent="0">
              <a:lnSpc>
                <a:spcPct val="120000"/>
              </a:lnSpc>
              <a:spcBef>
                <a:spcPts val="0"/>
              </a:spcBef>
              <a:buNone/>
            </a:pPr>
            <a:r>
              <a:rPr lang="en-US" sz="1800" dirty="0">
                <a:latin typeface="Times New Roman" panose="02020603050405020304" pitchFamily="18" charset="0"/>
                <a:cs typeface="Times New Roman" panose="02020603050405020304" pitchFamily="18" charset="0"/>
              </a:rPr>
              <a:t>Data Processing: Pandas, OpenAI GPT, IBM Watson NLP.</a:t>
            </a:r>
          </a:p>
          <a:p>
            <a:pPr marL="0" indent="0">
              <a:lnSpc>
                <a:spcPct val="120000"/>
              </a:lnSpc>
              <a:spcBef>
                <a:spcPts val="0"/>
              </a:spcBef>
              <a:buNone/>
            </a:pPr>
            <a:r>
              <a:rPr lang="en-US" sz="1800" dirty="0">
                <a:latin typeface="Times New Roman" panose="02020603050405020304" pitchFamily="18" charset="0"/>
                <a:cs typeface="Times New Roman" panose="02020603050405020304" pitchFamily="18" charset="0"/>
              </a:rPr>
              <a:t>Cloud NLP Services: Google Cloud Natural Language API, AWS Comprehend.</a:t>
            </a:r>
          </a:p>
          <a:p>
            <a:pPr>
              <a:lnSpc>
                <a:spcPct val="120000"/>
              </a:lnSpc>
              <a:spcBef>
                <a:spcPts val="0"/>
              </a:spcBef>
            </a:pPr>
            <a:r>
              <a:rPr lang="en-US" sz="1800" b="1" dirty="0">
                <a:latin typeface="Times New Roman" panose="02020603050405020304" pitchFamily="18" charset="0"/>
                <a:cs typeface="Times New Roman" panose="02020603050405020304" pitchFamily="18" charset="0"/>
              </a:rPr>
              <a:t>🔹 Application?</a:t>
            </a:r>
          </a:p>
          <a:p>
            <a:pPr>
              <a:lnSpc>
                <a:spcPct val="120000"/>
              </a:lnSpc>
              <a:spcBef>
                <a:spcPts val="0"/>
              </a:spcBef>
              <a:buClr>
                <a:srgbClr val="0070C0"/>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Social Media Monitoring: Brand sentiment analysis.</a:t>
            </a:r>
          </a:p>
          <a:p>
            <a:pPr>
              <a:lnSpc>
                <a:spcPct val="120000"/>
              </a:lnSpc>
              <a:spcBef>
                <a:spcPts val="0"/>
              </a:spcBef>
              <a:buClr>
                <a:srgbClr val="0070C0"/>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Chatbots &amp; Virtual Assistants: Automated customer support.</a:t>
            </a:r>
          </a:p>
          <a:p>
            <a:pPr>
              <a:lnSpc>
                <a:spcPct val="120000"/>
              </a:lnSpc>
              <a:spcBef>
                <a:spcPts val="0"/>
              </a:spcBef>
              <a:buClr>
                <a:srgbClr val="0070C0"/>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Healthcare: Medical text analysis and diagnosis recommendations.</a:t>
            </a:r>
          </a:p>
          <a:p>
            <a:pPr>
              <a:lnSpc>
                <a:spcPct val="120000"/>
              </a:lnSpc>
              <a:spcBef>
                <a:spcPts val="0"/>
              </a:spcBef>
              <a:buClr>
                <a:srgbClr val="0070C0"/>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Finance: Analyzing financial reports and news.</a:t>
            </a:r>
          </a:p>
          <a:p>
            <a:pPr>
              <a:lnSpc>
                <a:spcPct val="120000"/>
              </a:lnSpc>
              <a:spcBef>
                <a:spcPts val="0"/>
              </a:spcBef>
              <a:buClr>
                <a:srgbClr val="0070C0"/>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Search Engines: Enhancing search results and relevance.</a:t>
            </a:r>
          </a:p>
          <a:p>
            <a:endParaRPr lang="en-US" dirty="0"/>
          </a:p>
        </p:txBody>
      </p:sp>
      <p:pic>
        <p:nvPicPr>
          <p:cNvPr id="3" name="Picture 6">
            <a:extLst>
              <a:ext uri="{FF2B5EF4-FFF2-40B4-BE49-F238E27FC236}">
                <a16:creationId xmlns:a16="http://schemas.microsoft.com/office/drawing/2014/main" id="{5920743E-E856-BE77-E4F8-20590E05CB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E40080-A5EE-5433-B27C-FD69A46C3F67}"/>
              </a:ext>
            </a:extLst>
          </p:cNvPr>
          <p:cNvSpPr txBox="1"/>
          <p:nvPr/>
        </p:nvSpPr>
        <p:spPr>
          <a:xfrm>
            <a:off x="203200" y="251884"/>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Natural Language Processing (NLP)</a:t>
            </a:r>
            <a:endParaRPr lang="en-US" sz="28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6303CF2D-C2EA-1C63-646E-F78234AB7279}"/>
              </a:ext>
            </a:extLst>
          </p:cNvPr>
          <p:cNvSpPr>
            <a:spLocks noGrp="1"/>
          </p:cNvSpPr>
          <p:nvPr>
            <p:ph type="dt" sz="half" idx="10"/>
          </p:nvPr>
        </p:nvSpPr>
        <p:spPr/>
        <p:txBody>
          <a:bodyPr/>
          <a:lstStyle/>
          <a:p>
            <a:fld id="{BC7B654D-0D6C-4FB4-B964-C3AF6A1F255A}" type="datetime1">
              <a:rPr lang="en-US" smtClean="0"/>
              <a:t>2/26/2025</a:t>
            </a:fld>
            <a:endParaRPr lang="en-US"/>
          </a:p>
        </p:txBody>
      </p:sp>
      <p:sp>
        <p:nvSpPr>
          <p:cNvPr id="8" name="Slide Number Placeholder 7">
            <a:extLst>
              <a:ext uri="{FF2B5EF4-FFF2-40B4-BE49-F238E27FC236}">
                <a16:creationId xmlns:a16="http://schemas.microsoft.com/office/drawing/2014/main" id="{F9840C37-AFC0-FD65-8638-AA6F1A072964}"/>
              </a:ext>
            </a:extLst>
          </p:cNvPr>
          <p:cNvSpPr>
            <a:spLocks noGrp="1"/>
          </p:cNvSpPr>
          <p:nvPr>
            <p:ph type="sldNum" sz="quarter" idx="12"/>
          </p:nvPr>
        </p:nvSpPr>
        <p:spPr/>
        <p:txBody>
          <a:bodyPr/>
          <a:lstStyle/>
          <a:p>
            <a:fld id="{94E874AE-B8F4-4EBC-A6EC-20DF7EEB4098}" type="slidenum">
              <a:rPr lang="en-US" smtClean="0"/>
              <a:t>11</a:t>
            </a:fld>
            <a:endParaRPr lang="en-US"/>
          </a:p>
        </p:txBody>
      </p:sp>
      <p:pic>
        <p:nvPicPr>
          <p:cNvPr id="13" name="Picture 12">
            <a:extLst>
              <a:ext uri="{FF2B5EF4-FFF2-40B4-BE49-F238E27FC236}">
                <a16:creationId xmlns:a16="http://schemas.microsoft.com/office/drawing/2014/main" id="{08AD0F80-9302-C115-C842-59214F2C7B9A}"/>
              </a:ext>
            </a:extLst>
          </p:cNvPr>
          <p:cNvPicPr>
            <a:picLocks noChangeAspect="1"/>
          </p:cNvPicPr>
          <p:nvPr/>
        </p:nvPicPr>
        <p:blipFill>
          <a:blip r:embed="rId6"/>
          <a:stretch>
            <a:fillRect/>
          </a:stretch>
        </p:blipFill>
        <p:spPr>
          <a:xfrm>
            <a:off x="7086600" y="3112252"/>
            <a:ext cx="4563742" cy="25583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679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48F4B-6923-18CA-4B79-9D6A1EB9058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8D5FAFC-2DF8-A7B2-4DC5-455B1ECE08C9}"/>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DA8DE145-0894-2AFA-E602-ACDE257DD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10FA1A6-8A19-AEF9-3CBD-C48004878160}"/>
              </a:ext>
            </a:extLst>
          </p:cNvPr>
          <p:cNvSpPr>
            <a:spLocks noGrp="1"/>
          </p:cNvSpPr>
          <p:nvPr>
            <p:ph idx="1"/>
          </p:nvPr>
        </p:nvSpPr>
        <p:spPr>
          <a:xfrm>
            <a:off x="218440" y="1059898"/>
            <a:ext cx="6964680" cy="4641426"/>
          </a:xfrm>
        </p:spPr>
        <p:txBody>
          <a:bodyPr>
            <a:normAutofit fontScale="25000" lnSpcReduction="20000"/>
          </a:bodyPr>
          <a:lstStyle/>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Computer Vision</a:t>
            </a:r>
            <a:r>
              <a:rPr lang="en-US" sz="5600" dirty="0">
                <a:latin typeface="Times New Roman" panose="02020603050405020304" pitchFamily="18" charset="0"/>
                <a:cs typeface="Times New Roman" panose="02020603050405020304" pitchFamily="18" charset="0"/>
              </a:rPr>
              <a:t> is a field of artificial intelligence that enables machines to interpret and understand visual data from the real world.</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Object Recognition</a:t>
            </a:r>
            <a:r>
              <a:rPr lang="en-US" sz="5600" dirty="0">
                <a:latin typeface="Times New Roman" panose="02020603050405020304" pitchFamily="18" charset="0"/>
                <a:cs typeface="Times New Roman" panose="02020603050405020304" pitchFamily="18" charset="0"/>
              </a:rPr>
              <a:t> – Detects and classifies objects within an image or video.</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Image Processing</a:t>
            </a:r>
            <a:r>
              <a:rPr lang="en-US" sz="5600" dirty="0">
                <a:latin typeface="Times New Roman" panose="02020603050405020304" pitchFamily="18" charset="0"/>
                <a:cs typeface="Times New Roman" panose="02020603050405020304" pitchFamily="18" charset="0"/>
              </a:rPr>
              <a:t> – Enhances and manipulates images for better analysis.</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Deep Learning in Vision</a:t>
            </a:r>
            <a:r>
              <a:rPr lang="en-US" sz="5600" dirty="0">
                <a:latin typeface="Times New Roman" panose="02020603050405020304" pitchFamily="18" charset="0"/>
                <a:cs typeface="Times New Roman" panose="02020603050405020304" pitchFamily="18" charset="0"/>
              </a:rPr>
              <a:t> – Uses CNNs (Convolutional Neural Networks) for advanced pattern recognition.</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GANs (Generative Adversarial Networks)</a:t>
            </a:r>
            <a:r>
              <a:rPr lang="en-US" sz="5600" dirty="0">
                <a:latin typeface="Times New Roman" panose="02020603050405020304" pitchFamily="18" charset="0"/>
                <a:cs typeface="Times New Roman" panose="02020603050405020304" pitchFamily="18" charset="0"/>
              </a:rPr>
              <a:t> – Generates new, realistic images and enhances synthetic data creation.</a:t>
            </a:r>
          </a:p>
          <a:p>
            <a:pPr>
              <a:lnSpc>
                <a:spcPct val="120000"/>
              </a:lnSpc>
              <a:spcBef>
                <a:spcPts val="0"/>
              </a:spcBef>
            </a:pP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Softwares</a:t>
            </a:r>
            <a:r>
              <a:rPr lang="en-US" sz="5600" b="1" dirty="0">
                <a:latin typeface="Times New Roman" panose="02020603050405020304" pitchFamily="18" charset="0"/>
                <a:cs typeface="Times New Roman" panose="02020603050405020304" pitchFamily="18" charset="0"/>
              </a:rPr>
              <a:t> Mostly Used?</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OpenCV – Open-source image processing library.</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TensorFlow &amp; </a:t>
            </a:r>
            <a:r>
              <a:rPr lang="en-US" sz="5600" dirty="0" err="1">
                <a:latin typeface="Times New Roman" panose="02020603050405020304" pitchFamily="18" charset="0"/>
                <a:cs typeface="Times New Roman" panose="02020603050405020304" pitchFamily="18" charset="0"/>
              </a:rPr>
              <a:t>PyTorch</a:t>
            </a:r>
            <a:r>
              <a:rPr lang="en-US" sz="5600" dirty="0">
                <a:latin typeface="Times New Roman" panose="02020603050405020304" pitchFamily="18" charset="0"/>
                <a:cs typeface="Times New Roman" panose="02020603050405020304" pitchFamily="18" charset="0"/>
              </a:rPr>
              <a:t> – Deep learning frameworks for vision tasks.</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YOLO (You Only Look Once) – Real-time object detection.</a:t>
            </a:r>
          </a:p>
          <a:p>
            <a:pPr>
              <a:lnSpc>
                <a:spcPct val="120000"/>
              </a:lnSpc>
              <a:spcBef>
                <a:spcPts val="0"/>
              </a:spcBef>
              <a:buClr>
                <a:srgbClr val="0070C0"/>
              </a:buClr>
              <a:buFont typeface="Wingdings" panose="05000000000000000000" pitchFamily="2" charset="2"/>
              <a:buChar char="Ø"/>
            </a:pPr>
            <a:r>
              <a:rPr lang="en-US" sz="5600" dirty="0" err="1">
                <a:latin typeface="Times New Roman" panose="02020603050405020304" pitchFamily="18" charset="0"/>
                <a:cs typeface="Times New Roman" panose="02020603050405020304" pitchFamily="18" charset="0"/>
              </a:rPr>
              <a:t>FastAI</a:t>
            </a:r>
            <a:r>
              <a:rPr lang="en-US" sz="5600" dirty="0">
                <a:latin typeface="Times New Roman" panose="02020603050405020304" pitchFamily="18" charset="0"/>
                <a:cs typeface="Times New Roman" panose="02020603050405020304" pitchFamily="18" charset="0"/>
              </a:rPr>
              <a:t> – High-level deep learning library for vision tasks.</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Google Cloud Vision, AWS </a:t>
            </a:r>
            <a:r>
              <a:rPr lang="en-US" sz="5600" dirty="0" err="1">
                <a:latin typeface="Times New Roman" panose="02020603050405020304" pitchFamily="18" charset="0"/>
                <a:cs typeface="Times New Roman" panose="02020603050405020304" pitchFamily="18" charset="0"/>
              </a:rPr>
              <a:t>Rekognition</a:t>
            </a:r>
            <a:r>
              <a:rPr lang="en-US" sz="5600" dirty="0">
                <a:latin typeface="Times New Roman" panose="02020603050405020304" pitchFamily="18" charset="0"/>
                <a:cs typeface="Times New Roman" panose="02020603050405020304" pitchFamily="18" charset="0"/>
              </a:rPr>
              <a:t> – Cloud-based image analysis.</a:t>
            </a:r>
          </a:p>
          <a:p>
            <a:pPr marL="0" indent="0">
              <a:lnSpc>
                <a:spcPct val="120000"/>
              </a:lnSpc>
              <a:spcBef>
                <a:spcPts val="0"/>
              </a:spcBef>
              <a:buClr>
                <a:srgbClr val="0070C0"/>
              </a:buClr>
              <a:buNone/>
            </a:pPr>
            <a:r>
              <a:rPr lang="en-US" sz="5600" b="1" dirty="0">
                <a:latin typeface="Times New Roman" panose="02020603050405020304" pitchFamily="18" charset="0"/>
                <a:cs typeface="Times New Roman" panose="02020603050405020304" pitchFamily="18" charset="0"/>
              </a:rPr>
              <a:t>  🔹 Application?</a:t>
            </a:r>
          </a:p>
          <a:p>
            <a:pPr>
              <a:lnSpc>
                <a:spcPct val="120000"/>
              </a:lnSpc>
              <a:spcBef>
                <a:spcPts val="0"/>
              </a:spcBef>
              <a:buClr>
                <a:srgbClr val="0070C0"/>
              </a:buClr>
              <a:buFont typeface="Wingdings" panose="05000000000000000000" pitchFamily="2" charset="2"/>
              <a:buChar char="Ø"/>
            </a:pPr>
            <a:r>
              <a:rPr lang="en-US" sz="5600" b="1" dirty="0">
                <a:latin typeface="Times New Roman" panose="02020603050405020304" pitchFamily="18" charset="0"/>
                <a:cs typeface="Times New Roman" panose="02020603050405020304" pitchFamily="18" charset="0"/>
              </a:rPr>
              <a:t>Healthcare:</a:t>
            </a:r>
            <a:r>
              <a:rPr lang="en-US" sz="5600" dirty="0">
                <a:latin typeface="Times New Roman" panose="02020603050405020304" pitchFamily="18" charset="0"/>
                <a:cs typeface="Times New Roman" panose="02020603050405020304" pitchFamily="18" charset="0"/>
              </a:rPr>
              <a:t> Medical imaging analysis (MRI, X-ray, CT scans).</a:t>
            </a:r>
          </a:p>
          <a:p>
            <a:pPr>
              <a:lnSpc>
                <a:spcPct val="120000"/>
              </a:lnSpc>
              <a:spcBef>
                <a:spcPts val="0"/>
              </a:spcBef>
              <a:buClr>
                <a:srgbClr val="0070C0"/>
              </a:buClr>
              <a:buFont typeface="Wingdings" panose="05000000000000000000" pitchFamily="2" charset="2"/>
              <a:buChar char="Ø"/>
            </a:pPr>
            <a:r>
              <a:rPr lang="en-US" sz="5600" b="1" dirty="0">
                <a:latin typeface="Times New Roman" panose="02020603050405020304" pitchFamily="18" charset="0"/>
                <a:cs typeface="Times New Roman" panose="02020603050405020304" pitchFamily="18" charset="0"/>
              </a:rPr>
              <a:t>Autonomous Vehicles:</a:t>
            </a:r>
            <a:r>
              <a:rPr lang="en-US" sz="5600" dirty="0">
                <a:latin typeface="Times New Roman" panose="02020603050405020304" pitchFamily="18" charset="0"/>
                <a:cs typeface="Times New Roman" panose="02020603050405020304" pitchFamily="18" charset="0"/>
              </a:rPr>
              <a:t> Object detection and path recognition.</a:t>
            </a:r>
          </a:p>
          <a:p>
            <a:pPr>
              <a:lnSpc>
                <a:spcPct val="120000"/>
              </a:lnSpc>
              <a:spcBef>
                <a:spcPts val="0"/>
              </a:spcBef>
              <a:buClr>
                <a:srgbClr val="0070C0"/>
              </a:buClr>
              <a:buFont typeface="Wingdings" panose="05000000000000000000" pitchFamily="2" charset="2"/>
              <a:buChar char="Ø"/>
            </a:pPr>
            <a:r>
              <a:rPr lang="en-US" sz="5600" b="1" dirty="0">
                <a:latin typeface="Times New Roman" panose="02020603050405020304" pitchFamily="18" charset="0"/>
                <a:cs typeface="Times New Roman" panose="02020603050405020304" pitchFamily="18" charset="0"/>
              </a:rPr>
              <a:t>Retail &amp; Security:</a:t>
            </a:r>
            <a:r>
              <a:rPr lang="en-US" sz="5600" dirty="0">
                <a:latin typeface="Times New Roman" panose="02020603050405020304" pitchFamily="18" charset="0"/>
                <a:cs typeface="Times New Roman" panose="02020603050405020304" pitchFamily="18" charset="0"/>
              </a:rPr>
              <a:t> Facial recognition and surveillance.</a:t>
            </a:r>
          </a:p>
          <a:p>
            <a:pPr>
              <a:lnSpc>
                <a:spcPct val="120000"/>
              </a:lnSpc>
              <a:spcBef>
                <a:spcPts val="0"/>
              </a:spcBef>
              <a:buClr>
                <a:srgbClr val="0070C0"/>
              </a:buClr>
              <a:buFont typeface="Wingdings" panose="05000000000000000000" pitchFamily="2" charset="2"/>
              <a:buChar char="Ø"/>
            </a:pPr>
            <a:r>
              <a:rPr lang="en-US" sz="5600" b="1" dirty="0">
                <a:latin typeface="Times New Roman" panose="02020603050405020304" pitchFamily="18" charset="0"/>
                <a:cs typeface="Times New Roman" panose="02020603050405020304" pitchFamily="18" charset="0"/>
              </a:rPr>
              <a:t>Manufacturing:</a:t>
            </a:r>
            <a:r>
              <a:rPr lang="en-US" sz="5600" dirty="0">
                <a:latin typeface="Times New Roman" panose="02020603050405020304" pitchFamily="18" charset="0"/>
                <a:cs typeface="Times New Roman" panose="02020603050405020304" pitchFamily="18" charset="0"/>
              </a:rPr>
              <a:t> Quality control and defect detection.</a:t>
            </a:r>
          </a:p>
          <a:p>
            <a:pPr>
              <a:lnSpc>
                <a:spcPct val="120000"/>
              </a:lnSpc>
              <a:spcBef>
                <a:spcPts val="0"/>
              </a:spcBef>
              <a:buClr>
                <a:srgbClr val="0070C0"/>
              </a:buClr>
              <a:buFont typeface="Wingdings" panose="05000000000000000000" pitchFamily="2" charset="2"/>
              <a:buChar char="Ø"/>
            </a:pPr>
            <a:r>
              <a:rPr lang="en-US" sz="5600" b="1" dirty="0">
                <a:latin typeface="Times New Roman" panose="02020603050405020304" pitchFamily="18" charset="0"/>
                <a:cs typeface="Times New Roman" panose="02020603050405020304" pitchFamily="18" charset="0"/>
              </a:rPr>
              <a:t>Augmented Reality (AR) &amp; Virtual Reality (VR):</a:t>
            </a:r>
            <a:r>
              <a:rPr lang="en-US" sz="5600" dirty="0">
                <a:latin typeface="Times New Roman" panose="02020603050405020304" pitchFamily="18" charset="0"/>
                <a:cs typeface="Times New Roman" panose="02020603050405020304" pitchFamily="18" charset="0"/>
              </a:rPr>
              <a:t> Real-world interaction with virtual objects.</a:t>
            </a:r>
          </a:p>
          <a:p>
            <a:pPr>
              <a:lnSpc>
                <a:spcPct val="120000"/>
              </a:lnSpc>
              <a:spcBef>
                <a:spcPts val="0"/>
              </a:spcBef>
            </a:pPr>
            <a:endParaRPr lang="en-US" dirty="0"/>
          </a:p>
        </p:txBody>
      </p:sp>
      <p:pic>
        <p:nvPicPr>
          <p:cNvPr id="3" name="Picture 6">
            <a:extLst>
              <a:ext uri="{FF2B5EF4-FFF2-40B4-BE49-F238E27FC236}">
                <a16:creationId xmlns:a16="http://schemas.microsoft.com/office/drawing/2014/main" id="{1D2DEA0F-FC70-EB6D-D640-EE61B7F39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DEF19B-C0A5-D885-AFA3-506D49DDE5ED}"/>
              </a:ext>
            </a:extLst>
          </p:cNvPr>
          <p:cNvSpPr txBox="1"/>
          <p:nvPr/>
        </p:nvSpPr>
        <p:spPr>
          <a:xfrm>
            <a:off x="364507" y="206795"/>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Computer Vision</a:t>
            </a:r>
          </a:p>
        </p:txBody>
      </p:sp>
      <p:sp>
        <p:nvSpPr>
          <p:cNvPr id="6" name="Date Placeholder 5">
            <a:extLst>
              <a:ext uri="{FF2B5EF4-FFF2-40B4-BE49-F238E27FC236}">
                <a16:creationId xmlns:a16="http://schemas.microsoft.com/office/drawing/2014/main" id="{5960859F-9F6B-9319-EA3D-1B92345A7995}"/>
              </a:ext>
            </a:extLst>
          </p:cNvPr>
          <p:cNvSpPr>
            <a:spLocks noGrp="1"/>
          </p:cNvSpPr>
          <p:nvPr>
            <p:ph type="dt" sz="half" idx="10"/>
          </p:nvPr>
        </p:nvSpPr>
        <p:spPr/>
        <p:txBody>
          <a:bodyPr/>
          <a:lstStyle/>
          <a:p>
            <a:fld id="{FE447460-24B4-4D23-99A9-0DA1A192406C}" type="datetime1">
              <a:rPr lang="en-US" smtClean="0"/>
              <a:t>2/26/2025</a:t>
            </a:fld>
            <a:endParaRPr lang="en-US"/>
          </a:p>
        </p:txBody>
      </p:sp>
      <p:sp>
        <p:nvSpPr>
          <p:cNvPr id="8" name="Slide Number Placeholder 7">
            <a:extLst>
              <a:ext uri="{FF2B5EF4-FFF2-40B4-BE49-F238E27FC236}">
                <a16:creationId xmlns:a16="http://schemas.microsoft.com/office/drawing/2014/main" id="{A06D3BFF-CE91-77D8-CA22-5210D3E99AA8}"/>
              </a:ext>
            </a:extLst>
          </p:cNvPr>
          <p:cNvSpPr>
            <a:spLocks noGrp="1"/>
          </p:cNvSpPr>
          <p:nvPr>
            <p:ph type="sldNum" sz="quarter" idx="12"/>
          </p:nvPr>
        </p:nvSpPr>
        <p:spPr/>
        <p:txBody>
          <a:bodyPr/>
          <a:lstStyle/>
          <a:p>
            <a:fld id="{94E874AE-B8F4-4EBC-A6EC-20DF7EEB4098}" type="slidenum">
              <a:rPr lang="en-US" smtClean="0"/>
              <a:t>12</a:t>
            </a:fld>
            <a:endParaRPr lang="en-US"/>
          </a:p>
        </p:txBody>
      </p:sp>
      <p:pic>
        <p:nvPicPr>
          <p:cNvPr id="11" name="Picture 10">
            <a:extLst>
              <a:ext uri="{FF2B5EF4-FFF2-40B4-BE49-F238E27FC236}">
                <a16:creationId xmlns:a16="http://schemas.microsoft.com/office/drawing/2014/main" id="{624C982C-A358-628D-D0AA-0591E6DB4E73}"/>
              </a:ext>
            </a:extLst>
          </p:cNvPr>
          <p:cNvPicPr>
            <a:picLocks noChangeAspect="1"/>
          </p:cNvPicPr>
          <p:nvPr/>
        </p:nvPicPr>
        <p:blipFill>
          <a:blip r:embed="rId5"/>
          <a:stretch>
            <a:fillRect/>
          </a:stretch>
        </p:blipFill>
        <p:spPr>
          <a:xfrm>
            <a:off x="5731490" y="2770236"/>
            <a:ext cx="6350558" cy="2788119"/>
          </a:xfrm>
          <a:prstGeom prst="rect">
            <a:avLst/>
          </a:prstGeom>
        </p:spPr>
      </p:pic>
    </p:spTree>
    <p:extLst>
      <p:ext uri="{BB962C8B-B14F-4D97-AF65-F5344CB8AC3E}">
        <p14:creationId xmlns:p14="http://schemas.microsoft.com/office/powerpoint/2010/main" val="240016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E93E2-4D0D-D2E1-62C7-B5C472E377D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9B900BB-E2F8-C108-A750-1D37DBC05D42}"/>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12562B25-103C-F653-577B-5403610B1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CC99B15F-D41E-0B18-3CB1-1349DB7711A9}"/>
              </a:ext>
            </a:extLst>
          </p:cNvPr>
          <p:cNvSpPr>
            <a:spLocks noGrp="1"/>
          </p:cNvSpPr>
          <p:nvPr>
            <p:ph idx="1"/>
          </p:nvPr>
        </p:nvSpPr>
        <p:spPr/>
        <p:txBody>
          <a:bodyPr/>
          <a:lstStyle/>
          <a:p>
            <a:endParaRPr lang="en-US" dirty="0"/>
          </a:p>
        </p:txBody>
      </p:sp>
      <p:pic>
        <p:nvPicPr>
          <p:cNvPr id="3" name="Picture 6">
            <a:extLst>
              <a:ext uri="{FF2B5EF4-FFF2-40B4-BE49-F238E27FC236}">
                <a16:creationId xmlns:a16="http://schemas.microsoft.com/office/drawing/2014/main" id="{29A868A7-280B-8628-2E8A-EA25BB3AF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1CF00A4-73AE-A699-18A0-C975E3CD6A12}"/>
              </a:ext>
            </a:extLst>
          </p:cNvPr>
          <p:cNvSpPr>
            <a:spLocks noGrp="1"/>
          </p:cNvSpPr>
          <p:nvPr>
            <p:ph type="dt" sz="half" idx="10"/>
          </p:nvPr>
        </p:nvSpPr>
        <p:spPr/>
        <p:txBody>
          <a:bodyPr/>
          <a:lstStyle/>
          <a:p>
            <a:fld id="{5927DCAC-E1B1-4072-B036-2F313895B32E}" type="datetime1">
              <a:rPr lang="en-US" smtClean="0"/>
              <a:t>2/26/2025</a:t>
            </a:fld>
            <a:endParaRPr lang="en-US"/>
          </a:p>
        </p:txBody>
      </p:sp>
      <p:sp>
        <p:nvSpPr>
          <p:cNvPr id="5" name="Slide Number Placeholder 4">
            <a:extLst>
              <a:ext uri="{FF2B5EF4-FFF2-40B4-BE49-F238E27FC236}">
                <a16:creationId xmlns:a16="http://schemas.microsoft.com/office/drawing/2014/main" id="{0D406792-790C-93FD-B8D1-C1F77F3F9C2A}"/>
              </a:ext>
            </a:extLst>
          </p:cNvPr>
          <p:cNvSpPr>
            <a:spLocks noGrp="1"/>
          </p:cNvSpPr>
          <p:nvPr>
            <p:ph type="sldNum" sz="quarter" idx="12"/>
          </p:nvPr>
        </p:nvSpPr>
        <p:spPr/>
        <p:txBody>
          <a:bodyPr/>
          <a:lstStyle/>
          <a:p>
            <a:fld id="{94E874AE-B8F4-4EBC-A6EC-20DF7EEB4098}" type="slidenum">
              <a:rPr lang="en-US" smtClean="0"/>
              <a:t>13</a:t>
            </a:fld>
            <a:endParaRPr lang="en-US"/>
          </a:p>
        </p:txBody>
      </p:sp>
      <p:pic>
        <p:nvPicPr>
          <p:cNvPr id="8" name="Picture 7">
            <a:extLst>
              <a:ext uri="{FF2B5EF4-FFF2-40B4-BE49-F238E27FC236}">
                <a16:creationId xmlns:a16="http://schemas.microsoft.com/office/drawing/2014/main" id="{F33F58BC-62A5-AC3A-5CE3-7FE398B53F41}"/>
              </a:ext>
            </a:extLst>
          </p:cNvPr>
          <p:cNvPicPr>
            <a:picLocks noChangeAspect="1"/>
          </p:cNvPicPr>
          <p:nvPr/>
        </p:nvPicPr>
        <p:blipFill>
          <a:blip r:embed="rId5"/>
          <a:stretch>
            <a:fillRect/>
          </a:stretch>
        </p:blipFill>
        <p:spPr>
          <a:xfrm>
            <a:off x="294640" y="2169877"/>
            <a:ext cx="5344160" cy="31196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90C6A20-7119-B128-C92C-940021FB82B2}"/>
              </a:ext>
            </a:extLst>
          </p:cNvPr>
          <p:cNvPicPr>
            <a:picLocks noChangeAspect="1"/>
          </p:cNvPicPr>
          <p:nvPr/>
        </p:nvPicPr>
        <p:blipFill>
          <a:blip r:embed="rId6"/>
          <a:stretch>
            <a:fillRect/>
          </a:stretch>
        </p:blipFill>
        <p:spPr>
          <a:xfrm>
            <a:off x="6619240" y="2169877"/>
            <a:ext cx="5125720" cy="31196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DA1DFCBC-366A-D196-B7E4-D997A7F957B1}"/>
              </a:ext>
            </a:extLst>
          </p:cNvPr>
          <p:cNvSpPr txBox="1"/>
          <p:nvPr/>
        </p:nvSpPr>
        <p:spPr>
          <a:xfrm>
            <a:off x="425467" y="718002"/>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Computer Vision Application</a:t>
            </a:r>
          </a:p>
        </p:txBody>
      </p:sp>
    </p:spTree>
    <p:extLst>
      <p:ext uri="{BB962C8B-B14F-4D97-AF65-F5344CB8AC3E}">
        <p14:creationId xmlns:p14="http://schemas.microsoft.com/office/powerpoint/2010/main" val="1668994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67318-CD2C-DBBC-C88D-BE2CD2F2FB3C}"/>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D003CF84-9862-B2CF-486D-209821694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734198"/>
            <a:ext cx="5670550" cy="27824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395685C-B969-7D1C-7D4D-D170C4207D89}"/>
              </a:ext>
            </a:extLst>
          </p:cNvPr>
          <p:cNvPicPr>
            <a:picLocks noChangeAspect="1"/>
          </p:cNvPicPr>
          <p:nvPr/>
        </p:nvPicPr>
        <p:blipFill>
          <a:blip r:embed="rId4"/>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9ACED2E3-7448-0CEA-FCEB-24AABBBD7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7074432E-7DB2-4916-A683-31920A951C59}"/>
              </a:ext>
            </a:extLst>
          </p:cNvPr>
          <p:cNvSpPr>
            <a:spLocks noGrp="1"/>
          </p:cNvSpPr>
          <p:nvPr>
            <p:ph idx="1"/>
          </p:nvPr>
        </p:nvSpPr>
        <p:spPr>
          <a:xfrm>
            <a:off x="248920" y="1280159"/>
            <a:ext cx="10058400" cy="4916997"/>
          </a:xfrm>
        </p:spPr>
        <p:txBody>
          <a:bodyPr>
            <a:normAutofit fontScale="47500" lnSpcReduction="20000"/>
          </a:bodyPr>
          <a:lstStyle/>
          <a:p>
            <a:pPr marL="0" indent="0">
              <a:lnSpc>
                <a:spcPct val="170000"/>
              </a:lnSpc>
              <a:spcBef>
                <a:spcPts val="0"/>
              </a:spcBef>
              <a:buNone/>
            </a:pPr>
            <a:r>
              <a:rPr lang="en-US" b="1" dirty="0">
                <a:latin typeface="Times New Roman" panose="02020603050405020304" pitchFamily="18" charset="0"/>
                <a:cs typeface="Times New Roman" panose="02020603050405020304" pitchFamily="18" charset="0"/>
              </a:rPr>
              <a:t>Deep Learning</a:t>
            </a:r>
            <a:r>
              <a:rPr lang="en-US" dirty="0">
                <a:latin typeface="Times New Roman" panose="02020603050405020304" pitchFamily="18" charset="0"/>
                <a:cs typeface="Times New Roman" panose="02020603050405020304" pitchFamily="18" charset="0"/>
              </a:rPr>
              <a:t> is a subset of machine learning that uses neural networks with multiple layers to process and learn from vast amounts of data.</a:t>
            </a:r>
          </a:p>
          <a:p>
            <a:pPr marL="0" indent="0">
              <a:lnSpc>
                <a:spcPct val="170000"/>
              </a:lnSpc>
              <a:spcBef>
                <a:spcPts val="0"/>
              </a:spcBef>
              <a:buNone/>
            </a:pPr>
            <a:r>
              <a:rPr lang="en-US" b="1" dirty="0">
                <a:latin typeface="Times New Roman" panose="02020603050405020304" pitchFamily="18" charset="0"/>
                <a:cs typeface="Times New Roman" panose="02020603050405020304" pitchFamily="18" charset="0"/>
              </a:rPr>
              <a:t>Artificial Neural Networks (ANNs)</a:t>
            </a:r>
            <a:r>
              <a:rPr lang="en-US" dirty="0">
                <a:latin typeface="Times New Roman" panose="02020603050405020304" pitchFamily="18" charset="0"/>
                <a:cs typeface="Times New Roman" panose="02020603050405020304" pitchFamily="18" charset="0"/>
              </a:rPr>
              <a:t> – Simulate human brain neurons for decision-making and classification tasks.</a:t>
            </a:r>
          </a:p>
          <a:p>
            <a:pPr marL="0" indent="0">
              <a:lnSpc>
                <a:spcPct val="170000"/>
              </a:lnSpc>
              <a:spcBef>
                <a:spcPts val="0"/>
              </a:spcBef>
              <a:buNone/>
            </a:pPr>
            <a:r>
              <a:rPr lang="en-US" b="1" dirty="0">
                <a:latin typeface="Times New Roman" panose="02020603050405020304" pitchFamily="18" charset="0"/>
                <a:cs typeface="Times New Roman" panose="02020603050405020304" pitchFamily="18" charset="0"/>
              </a:rPr>
              <a:t>Convolutional Neural Networks (CNNs)</a:t>
            </a:r>
            <a:r>
              <a:rPr lang="en-US" dirty="0">
                <a:latin typeface="Times New Roman" panose="02020603050405020304" pitchFamily="18" charset="0"/>
                <a:cs typeface="Times New Roman" panose="02020603050405020304" pitchFamily="18" charset="0"/>
              </a:rPr>
              <a:t> – Used for image processing, facial recognition, and object detection.</a:t>
            </a:r>
          </a:p>
          <a:p>
            <a:pPr marL="0" indent="0">
              <a:lnSpc>
                <a:spcPct val="170000"/>
              </a:lnSpc>
              <a:spcBef>
                <a:spcPts val="0"/>
              </a:spcBef>
              <a:buNone/>
            </a:pPr>
            <a:r>
              <a:rPr lang="en-US" b="1" dirty="0">
                <a:latin typeface="Times New Roman" panose="02020603050405020304" pitchFamily="18" charset="0"/>
                <a:cs typeface="Times New Roman" panose="02020603050405020304" pitchFamily="18" charset="0"/>
              </a:rPr>
              <a:t>Recurrent Neural Networks (RNNs)</a:t>
            </a:r>
            <a:r>
              <a:rPr lang="en-US" dirty="0">
                <a:latin typeface="Times New Roman" panose="02020603050405020304" pitchFamily="18" charset="0"/>
                <a:cs typeface="Times New Roman" panose="02020603050405020304" pitchFamily="18" charset="0"/>
              </a:rPr>
              <a:t> – Handle sequential data like speech recognition and language modeling.</a:t>
            </a:r>
          </a:p>
          <a:p>
            <a:pPr marL="0" indent="0">
              <a:lnSpc>
                <a:spcPct val="170000"/>
              </a:lnSpc>
              <a:spcBef>
                <a:spcPts val="0"/>
              </a:spcBef>
              <a:buNone/>
            </a:pPr>
            <a:r>
              <a:rPr lang="en-US" b="1" dirty="0">
                <a:latin typeface="Times New Roman" panose="02020603050405020304" pitchFamily="18" charset="0"/>
                <a:cs typeface="Times New Roman" panose="02020603050405020304" pitchFamily="18" charset="0"/>
              </a:rPr>
              <a:t>Generative Adversarial Networks (GANs)</a:t>
            </a:r>
            <a:r>
              <a:rPr lang="en-US" dirty="0">
                <a:latin typeface="Times New Roman" panose="02020603050405020304" pitchFamily="18" charset="0"/>
                <a:cs typeface="Times New Roman" panose="02020603050405020304" pitchFamily="18" charset="0"/>
              </a:rPr>
              <a:t> – Generate new data, images, and deepfake technology.</a:t>
            </a:r>
          </a:p>
          <a:p>
            <a:pPr marL="0" indent="0">
              <a:lnSpc>
                <a:spcPct val="170000"/>
              </a:lnSpc>
              <a:spcBef>
                <a:spcPts val="0"/>
              </a:spcBef>
              <a:buNone/>
            </a:pPr>
            <a:r>
              <a:rPr lang="en-US" b="1" dirty="0">
                <a:latin typeface="Times New Roman" panose="02020603050405020304" pitchFamily="18" charset="0"/>
                <a:cs typeface="Times New Roman" panose="02020603050405020304" pitchFamily="18" charset="0"/>
              </a:rPr>
              <a:t>Transformers</a:t>
            </a:r>
            <a:r>
              <a:rPr lang="en-US" dirty="0">
                <a:latin typeface="Times New Roman" panose="02020603050405020304" pitchFamily="18" charset="0"/>
                <a:cs typeface="Times New Roman" panose="02020603050405020304" pitchFamily="18" charset="0"/>
              </a:rPr>
              <a:t> – Power NLP applications like ChatGPT and BERT for text generation and understanding.</a:t>
            </a:r>
          </a:p>
          <a:p>
            <a:pPr>
              <a:lnSpc>
                <a:spcPct val="170000"/>
              </a:lnSpc>
              <a:spcBef>
                <a:spcPts val="0"/>
              </a:spcBef>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Softwares</a:t>
            </a:r>
            <a:r>
              <a:rPr lang="en-US" b="1" dirty="0">
                <a:latin typeface="Times New Roman" panose="02020603050405020304" pitchFamily="18" charset="0"/>
                <a:cs typeface="Times New Roman" panose="02020603050405020304" pitchFamily="18" charset="0"/>
              </a:rPr>
              <a:t> &amp; Tools Used?</a:t>
            </a:r>
          </a:p>
          <a:p>
            <a:pPr>
              <a:lnSpc>
                <a:spcPct val="170000"/>
              </a:lnSpc>
              <a:spcBef>
                <a:spcPts val="0"/>
              </a:spcBef>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TensorFlow – Open-source deep learning framework by Google.</a:t>
            </a:r>
          </a:p>
          <a:p>
            <a:pPr>
              <a:lnSpc>
                <a:spcPct val="170000"/>
              </a:lnSpc>
              <a:spcBef>
                <a:spcPts val="0"/>
              </a:spcBef>
              <a:buClr>
                <a:srgbClr val="0070C0"/>
              </a:buCl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 Popular deep learning library developed by Facebook AI.</a:t>
            </a:r>
          </a:p>
          <a:p>
            <a:pPr>
              <a:lnSpc>
                <a:spcPct val="170000"/>
              </a:lnSpc>
              <a:spcBef>
                <a:spcPts val="0"/>
              </a:spcBef>
              <a:buClr>
                <a:srgbClr val="0070C0"/>
              </a:buCl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 High-level API for building deep learning models.</a:t>
            </a:r>
          </a:p>
          <a:p>
            <a:pPr>
              <a:lnSpc>
                <a:spcPct val="170000"/>
              </a:lnSpc>
              <a:spcBef>
                <a:spcPts val="0"/>
              </a:spcBef>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OpenCV – Image and video processing for computer vision applications.</a:t>
            </a:r>
          </a:p>
          <a:p>
            <a:pPr>
              <a:lnSpc>
                <a:spcPct val="170000"/>
              </a:lnSpc>
              <a:spcBef>
                <a:spcPts val="0"/>
              </a:spcBef>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NVIDIA CUDA – GPU acceleration for training deep learning models.</a:t>
            </a:r>
          </a:p>
          <a:p>
            <a:pPr>
              <a:lnSpc>
                <a:spcPct val="170000"/>
              </a:lnSpc>
              <a:spcBef>
                <a:spcPts val="0"/>
              </a:spcBef>
            </a:pPr>
            <a:r>
              <a:rPr lang="en-US" b="1" dirty="0">
                <a:latin typeface="Times New Roman" panose="02020603050405020304" pitchFamily="18" charset="0"/>
                <a:cs typeface="Times New Roman" panose="02020603050405020304" pitchFamily="18" charset="0"/>
              </a:rPr>
              <a:t>🔹 Application?</a:t>
            </a:r>
          </a:p>
          <a:p>
            <a:pPr>
              <a:lnSpc>
                <a:spcPct val="170000"/>
              </a:lnSpc>
              <a:spcBef>
                <a:spcPts val="0"/>
              </a:spcBef>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Computer Vision:</a:t>
            </a:r>
            <a:r>
              <a:rPr lang="en-US" dirty="0">
                <a:latin typeface="Times New Roman" panose="02020603050405020304" pitchFamily="18" charset="0"/>
                <a:cs typeface="Times New Roman" panose="02020603050405020304" pitchFamily="18" charset="0"/>
              </a:rPr>
              <a:t> Image recognition, autonomous vehicles, medical imaging.</a:t>
            </a:r>
          </a:p>
          <a:p>
            <a:pPr>
              <a:lnSpc>
                <a:spcPct val="170000"/>
              </a:lnSpc>
              <a:spcBef>
                <a:spcPts val="0"/>
              </a:spcBef>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Natural Language Processing (NLP):</a:t>
            </a:r>
            <a:r>
              <a:rPr lang="en-US" dirty="0">
                <a:latin typeface="Times New Roman" panose="02020603050405020304" pitchFamily="18" charset="0"/>
                <a:cs typeface="Times New Roman" panose="02020603050405020304" pitchFamily="18" charset="0"/>
              </a:rPr>
              <a:t> Chatbots, translation, text generation.</a:t>
            </a:r>
          </a:p>
          <a:p>
            <a:pPr>
              <a:lnSpc>
                <a:spcPct val="170000"/>
              </a:lnSpc>
              <a:spcBef>
                <a:spcPts val="0"/>
              </a:spcBef>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Healthcare:</a:t>
            </a:r>
            <a:r>
              <a:rPr lang="en-US" dirty="0">
                <a:latin typeface="Times New Roman" panose="02020603050405020304" pitchFamily="18" charset="0"/>
                <a:cs typeface="Times New Roman" panose="02020603050405020304" pitchFamily="18" charset="0"/>
              </a:rPr>
              <a:t> Disease diagnosis, drug discovery, genomics.</a:t>
            </a:r>
          </a:p>
          <a:p>
            <a:pPr>
              <a:lnSpc>
                <a:spcPct val="170000"/>
              </a:lnSpc>
              <a:spcBef>
                <a:spcPts val="0"/>
              </a:spcBef>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Finance:</a:t>
            </a:r>
            <a:r>
              <a:rPr lang="en-US" dirty="0">
                <a:latin typeface="Times New Roman" panose="02020603050405020304" pitchFamily="18" charset="0"/>
                <a:cs typeface="Times New Roman" panose="02020603050405020304" pitchFamily="18" charset="0"/>
              </a:rPr>
              <a:t> Algorithmic trading, fraud detection, risk assessment.</a:t>
            </a:r>
          </a:p>
          <a:p>
            <a:pPr>
              <a:lnSpc>
                <a:spcPct val="170000"/>
              </a:lnSpc>
              <a:spcBef>
                <a:spcPts val="0"/>
              </a:spcBef>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Robotics:</a:t>
            </a:r>
            <a:r>
              <a:rPr lang="en-US" dirty="0">
                <a:latin typeface="Times New Roman" panose="02020603050405020304" pitchFamily="18" charset="0"/>
                <a:cs typeface="Times New Roman" panose="02020603050405020304" pitchFamily="18" charset="0"/>
              </a:rPr>
              <a:t> AI-powered automation and human-like interaction.</a:t>
            </a:r>
          </a:p>
          <a:p>
            <a:endParaRPr lang="en-US" dirty="0"/>
          </a:p>
        </p:txBody>
      </p:sp>
      <p:pic>
        <p:nvPicPr>
          <p:cNvPr id="3" name="Picture 6">
            <a:extLst>
              <a:ext uri="{FF2B5EF4-FFF2-40B4-BE49-F238E27FC236}">
                <a16:creationId xmlns:a16="http://schemas.microsoft.com/office/drawing/2014/main" id="{38F6F350-C588-2872-2EFB-ADAD20ECA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1B48B8-36E9-25F4-4183-7192456F87A3}"/>
              </a:ext>
            </a:extLst>
          </p:cNvPr>
          <p:cNvSpPr txBox="1"/>
          <p:nvPr/>
        </p:nvSpPr>
        <p:spPr>
          <a:xfrm>
            <a:off x="248920" y="509070"/>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Deep Learning</a:t>
            </a:r>
          </a:p>
        </p:txBody>
      </p:sp>
      <p:sp>
        <p:nvSpPr>
          <p:cNvPr id="6" name="Date Placeholder 5">
            <a:extLst>
              <a:ext uri="{FF2B5EF4-FFF2-40B4-BE49-F238E27FC236}">
                <a16:creationId xmlns:a16="http://schemas.microsoft.com/office/drawing/2014/main" id="{208A4339-294D-A5BA-1AB0-2FFF60B8240D}"/>
              </a:ext>
            </a:extLst>
          </p:cNvPr>
          <p:cNvSpPr>
            <a:spLocks noGrp="1"/>
          </p:cNvSpPr>
          <p:nvPr>
            <p:ph type="dt" sz="half" idx="10"/>
          </p:nvPr>
        </p:nvSpPr>
        <p:spPr/>
        <p:txBody>
          <a:bodyPr/>
          <a:lstStyle/>
          <a:p>
            <a:fld id="{E40CC08E-CE4E-4DA8-AA9B-F5919383D1D4}" type="datetime1">
              <a:rPr lang="en-US" smtClean="0"/>
              <a:t>2/26/2025</a:t>
            </a:fld>
            <a:endParaRPr lang="en-US"/>
          </a:p>
        </p:txBody>
      </p:sp>
      <p:sp>
        <p:nvSpPr>
          <p:cNvPr id="8" name="Slide Number Placeholder 7">
            <a:extLst>
              <a:ext uri="{FF2B5EF4-FFF2-40B4-BE49-F238E27FC236}">
                <a16:creationId xmlns:a16="http://schemas.microsoft.com/office/drawing/2014/main" id="{AFF9C234-8C84-8706-EA5C-FA6A3CA0EF31}"/>
              </a:ext>
            </a:extLst>
          </p:cNvPr>
          <p:cNvSpPr>
            <a:spLocks noGrp="1"/>
          </p:cNvSpPr>
          <p:nvPr>
            <p:ph type="sldNum" sz="quarter" idx="12"/>
          </p:nvPr>
        </p:nvSpPr>
        <p:spPr/>
        <p:txBody>
          <a:bodyPr/>
          <a:lstStyle/>
          <a:p>
            <a:fld id="{94E874AE-B8F4-4EBC-A6EC-20DF7EEB4098}" type="slidenum">
              <a:rPr lang="en-US" smtClean="0"/>
              <a:t>14</a:t>
            </a:fld>
            <a:endParaRPr lang="en-US"/>
          </a:p>
        </p:txBody>
      </p:sp>
      <p:pic>
        <p:nvPicPr>
          <p:cNvPr id="16" name="Picture 2" descr="ChatGPT - Wikipedia">
            <a:hlinkClick r:id="rId7"/>
            <a:extLst>
              <a:ext uri="{FF2B5EF4-FFF2-40B4-BE49-F238E27FC236}">
                <a16:creationId xmlns:a16="http://schemas.microsoft.com/office/drawing/2014/main" id="{592BE8E2-1C93-D89F-B148-26C16B7604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7323" y="4651788"/>
            <a:ext cx="1362933" cy="1362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92" name="Picture 4" descr="Runway Chronicles: Melding Art and AI in a Transient Tech Terrain">
            <a:hlinkClick r:id="rId9"/>
            <a:extLst>
              <a:ext uri="{FF2B5EF4-FFF2-40B4-BE49-F238E27FC236}">
                <a16:creationId xmlns:a16="http://schemas.microsoft.com/office/drawing/2014/main" id="{C1DCFC0C-D090-BA16-59F9-87F16BCF75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407" y="4648004"/>
            <a:ext cx="2068076" cy="13667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94" name="Picture 6" descr="DeepAI: AI Image Generator - Create Art from Text | Deepgram">
            <a:hlinkClick r:id="rId11"/>
            <a:extLst>
              <a:ext uri="{FF2B5EF4-FFF2-40B4-BE49-F238E27FC236}">
                <a16:creationId xmlns:a16="http://schemas.microsoft.com/office/drawing/2014/main" id="{ECFB8F4E-58D1-83FB-CB81-C490D2483F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02195" y="4651787"/>
            <a:ext cx="1362933" cy="1362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8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playback (2)">
            <a:hlinkClick r:id="" action="ppaction://media"/>
            <a:extLst>
              <a:ext uri="{FF2B5EF4-FFF2-40B4-BE49-F238E27FC236}">
                <a16:creationId xmlns:a16="http://schemas.microsoft.com/office/drawing/2014/main" id="{3F218D98-3A13-DFC4-0465-A2EE777C87D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04280" y="2015259"/>
            <a:ext cx="5580380" cy="3158518"/>
          </a:xfrm>
          <a:prstGeom prst="rect">
            <a:avLst/>
          </a:prstGeom>
          <a:ln>
            <a:noFill/>
          </a:ln>
          <a:effectLst>
            <a:outerShdw blurRad="190500" algn="tl" rotWithShape="0">
              <a:srgbClr val="000000">
                <a:alpha val="70000"/>
              </a:srgbClr>
            </a:outerShdw>
          </a:effectLst>
        </p:spPr>
      </p:pic>
      <p:sp>
        <p:nvSpPr>
          <p:cNvPr id="4" name="Date Placeholder 3">
            <a:extLst>
              <a:ext uri="{FF2B5EF4-FFF2-40B4-BE49-F238E27FC236}">
                <a16:creationId xmlns:a16="http://schemas.microsoft.com/office/drawing/2014/main" id="{CEFEDDBA-D658-0C1D-76EC-CCE46727FC7C}"/>
              </a:ext>
            </a:extLst>
          </p:cNvPr>
          <p:cNvSpPr>
            <a:spLocks noGrp="1"/>
          </p:cNvSpPr>
          <p:nvPr>
            <p:ph type="dt" sz="half" idx="10"/>
          </p:nvPr>
        </p:nvSpPr>
        <p:spPr/>
        <p:txBody>
          <a:bodyPr/>
          <a:lstStyle/>
          <a:p>
            <a:fld id="{EA7FAB2A-D0A1-46F5-BF86-06E65AE491BD}" type="datetime1">
              <a:rPr lang="en-US" smtClean="0"/>
              <a:t>2/26/2025</a:t>
            </a:fld>
            <a:endParaRPr lang="en-US"/>
          </a:p>
        </p:txBody>
      </p:sp>
      <p:sp>
        <p:nvSpPr>
          <p:cNvPr id="5" name="Slide Number Placeholder 4">
            <a:extLst>
              <a:ext uri="{FF2B5EF4-FFF2-40B4-BE49-F238E27FC236}">
                <a16:creationId xmlns:a16="http://schemas.microsoft.com/office/drawing/2014/main" id="{760DA5EC-34E2-3707-8ECF-4FF94BEED5F7}"/>
              </a:ext>
            </a:extLst>
          </p:cNvPr>
          <p:cNvSpPr>
            <a:spLocks noGrp="1"/>
          </p:cNvSpPr>
          <p:nvPr>
            <p:ph type="sldNum" sz="quarter" idx="12"/>
          </p:nvPr>
        </p:nvSpPr>
        <p:spPr/>
        <p:txBody>
          <a:bodyPr/>
          <a:lstStyle/>
          <a:p>
            <a:fld id="{94E874AE-B8F4-4EBC-A6EC-20DF7EEB4098}" type="slidenum">
              <a:rPr lang="en-US" smtClean="0"/>
              <a:t>15</a:t>
            </a:fld>
            <a:endParaRPr lang="en-US"/>
          </a:p>
        </p:txBody>
      </p:sp>
      <p:pic>
        <p:nvPicPr>
          <p:cNvPr id="26626" name="Picture 2">
            <a:extLst>
              <a:ext uri="{FF2B5EF4-FFF2-40B4-BE49-F238E27FC236}">
                <a16:creationId xmlns:a16="http://schemas.microsoft.com/office/drawing/2014/main" id="{EDF48D32-C01A-CD9B-152A-E459B6C73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2015259"/>
            <a:ext cx="5295900" cy="32365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416653-CAA7-58FB-E226-212E03C8C2D5}"/>
              </a:ext>
            </a:extLst>
          </p:cNvPr>
          <p:cNvSpPr txBox="1"/>
          <p:nvPr/>
        </p:nvSpPr>
        <p:spPr>
          <a:xfrm>
            <a:off x="425467" y="718002"/>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Computer Vision Application</a:t>
            </a:r>
          </a:p>
        </p:txBody>
      </p:sp>
      <p:pic>
        <p:nvPicPr>
          <p:cNvPr id="10" name="Picture 9">
            <a:extLst>
              <a:ext uri="{FF2B5EF4-FFF2-40B4-BE49-F238E27FC236}">
                <a16:creationId xmlns:a16="http://schemas.microsoft.com/office/drawing/2014/main" id="{49D029CA-1776-D49F-FF94-3FC0BE290FB3}"/>
              </a:ext>
            </a:extLst>
          </p:cNvPr>
          <p:cNvPicPr>
            <a:picLocks noChangeAspect="1"/>
          </p:cNvPicPr>
          <p:nvPr/>
        </p:nvPicPr>
        <p:blipFill>
          <a:blip r:embed="rId6"/>
          <a:stretch>
            <a:fillRect/>
          </a:stretch>
        </p:blipFill>
        <p:spPr>
          <a:xfrm>
            <a:off x="116840" y="1473833"/>
            <a:ext cx="12014200" cy="394973"/>
          </a:xfrm>
          <a:prstGeom prst="rect">
            <a:avLst/>
          </a:prstGeom>
        </p:spPr>
      </p:pic>
    </p:spTree>
    <p:extLst>
      <p:ext uri="{BB962C8B-B14F-4D97-AF65-F5344CB8AC3E}">
        <p14:creationId xmlns:p14="http://schemas.microsoft.com/office/powerpoint/2010/main" val="170411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7FB54-F797-38EF-F5EA-BD52D507C30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FB52E66-BE6C-6C7E-241E-5D46A3ECAB9F}"/>
              </a:ext>
            </a:extLst>
          </p:cNvPr>
          <p:cNvPicPr>
            <a:picLocks noChangeAspect="1"/>
          </p:cNvPicPr>
          <p:nvPr/>
        </p:nvPicPr>
        <p:blipFill>
          <a:blip r:embed="rId3"/>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1E93CE3B-5A8F-B37C-6ABA-C749E6062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25D6373B-4461-E106-3DE0-02E14CCDA8B1}"/>
              </a:ext>
            </a:extLst>
          </p:cNvPr>
          <p:cNvSpPr>
            <a:spLocks noGrp="1"/>
          </p:cNvSpPr>
          <p:nvPr>
            <p:ph idx="1"/>
          </p:nvPr>
        </p:nvSpPr>
        <p:spPr>
          <a:xfrm>
            <a:off x="396240" y="1203487"/>
            <a:ext cx="10058400" cy="4023360"/>
          </a:xfrm>
        </p:spPr>
        <p:txBody>
          <a:bodyPr>
            <a:normAutofit fontScale="25000" lnSpcReduction="20000"/>
          </a:bodyPr>
          <a:lstStyle/>
          <a:p>
            <a:pPr marL="0" indent="0">
              <a:buNone/>
            </a:pPr>
            <a:r>
              <a:rPr lang="en-US" sz="4300" b="1" dirty="0">
                <a:latin typeface="Times New Roman" panose="02020603050405020304" pitchFamily="18" charset="0"/>
                <a:cs typeface="Times New Roman" panose="02020603050405020304" pitchFamily="18" charset="0"/>
              </a:rPr>
              <a:t>Generative AI </a:t>
            </a:r>
            <a:r>
              <a:rPr lang="en-US" sz="4300" dirty="0">
                <a:latin typeface="Times New Roman" panose="02020603050405020304" pitchFamily="18" charset="0"/>
                <a:cs typeface="Times New Roman" panose="02020603050405020304" pitchFamily="18" charset="0"/>
              </a:rPr>
              <a:t>refers to machines that can perform any intellectual task a human can, with reasoning, learning, and adaptability.</a:t>
            </a:r>
          </a:p>
          <a:p>
            <a:pPr marL="0" indent="0">
              <a:buNone/>
            </a:pPr>
            <a:r>
              <a:rPr lang="en-US" sz="4300" b="1" dirty="0">
                <a:latin typeface="Times New Roman" panose="02020603050405020304" pitchFamily="18" charset="0"/>
                <a:cs typeface="Times New Roman" panose="02020603050405020304" pitchFamily="18" charset="0"/>
              </a:rPr>
              <a:t>AI Ethics</a:t>
            </a:r>
            <a:r>
              <a:rPr lang="en-US" sz="4300" dirty="0">
                <a:latin typeface="Times New Roman" panose="02020603050405020304" pitchFamily="18" charset="0"/>
                <a:cs typeface="Times New Roman" panose="02020603050405020304" pitchFamily="18" charset="0"/>
              </a:rPr>
              <a:t> – Ensuring AI systems align with human values and fairness.</a:t>
            </a:r>
          </a:p>
          <a:p>
            <a:pPr marL="0" indent="0">
              <a:buNone/>
            </a:pPr>
            <a:r>
              <a:rPr lang="en-US" sz="4300" b="1" dirty="0">
                <a:latin typeface="Times New Roman" panose="02020603050405020304" pitchFamily="18" charset="0"/>
                <a:cs typeface="Times New Roman" panose="02020603050405020304" pitchFamily="18" charset="0"/>
              </a:rPr>
              <a:t>AI Governance</a:t>
            </a:r>
            <a:r>
              <a:rPr lang="en-US" sz="4300" dirty="0">
                <a:latin typeface="Times New Roman" panose="02020603050405020304" pitchFamily="18" charset="0"/>
                <a:cs typeface="Times New Roman" panose="02020603050405020304" pitchFamily="18" charset="0"/>
              </a:rPr>
              <a:t> – Regulations and policies for AI deployment.</a:t>
            </a:r>
          </a:p>
          <a:p>
            <a:pPr marL="0" indent="0">
              <a:buNone/>
            </a:pPr>
            <a:r>
              <a:rPr lang="en-US" sz="4300" b="1" dirty="0">
                <a:latin typeface="Times New Roman" panose="02020603050405020304" pitchFamily="18" charset="0"/>
                <a:cs typeface="Times New Roman" panose="02020603050405020304" pitchFamily="18" charset="0"/>
              </a:rPr>
              <a:t>AI Safety</a:t>
            </a:r>
            <a:r>
              <a:rPr lang="en-US" sz="4300" dirty="0">
                <a:latin typeface="Times New Roman" panose="02020603050405020304" pitchFamily="18" charset="0"/>
                <a:cs typeface="Times New Roman" panose="02020603050405020304" pitchFamily="18" charset="0"/>
              </a:rPr>
              <a:t> – Preventing unintended consequences of AI actions.</a:t>
            </a:r>
          </a:p>
          <a:p>
            <a:pPr marL="0" indent="0">
              <a:buNone/>
            </a:pPr>
            <a:r>
              <a:rPr lang="en-US" sz="4300" b="1" dirty="0">
                <a:latin typeface="Times New Roman" panose="02020603050405020304" pitchFamily="18" charset="0"/>
                <a:cs typeface="Times New Roman" panose="02020603050405020304" pitchFamily="18" charset="0"/>
              </a:rPr>
              <a:t>AI in Society</a:t>
            </a:r>
            <a:r>
              <a:rPr lang="en-US" sz="4300" dirty="0">
                <a:latin typeface="Times New Roman" panose="02020603050405020304" pitchFamily="18" charset="0"/>
                <a:cs typeface="Times New Roman" panose="02020603050405020304" pitchFamily="18" charset="0"/>
              </a:rPr>
              <a:t> – The impact of AI on jobs, culture, and human interactions.</a:t>
            </a:r>
          </a:p>
          <a:p>
            <a:r>
              <a:rPr lang="en-US" sz="4300" b="1" dirty="0">
                <a:latin typeface="Times New Roman" panose="02020603050405020304" pitchFamily="18" charset="0"/>
                <a:cs typeface="Times New Roman" panose="02020603050405020304" pitchFamily="18" charset="0"/>
              </a:rPr>
              <a:t>🔹 </a:t>
            </a:r>
            <a:r>
              <a:rPr lang="en-US" sz="4300" b="1" dirty="0" err="1">
                <a:latin typeface="Times New Roman" panose="02020603050405020304" pitchFamily="18" charset="0"/>
                <a:cs typeface="Times New Roman" panose="02020603050405020304" pitchFamily="18" charset="0"/>
              </a:rPr>
              <a:t>Softwares</a:t>
            </a:r>
            <a:r>
              <a:rPr lang="en-US" sz="4300" b="1" dirty="0">
                <a:latin typeface="Times New Roman" panose="02020603050405020304" pitchFamily="18" charset="0"/>
                <a:cs typeface="Times New Roman" panose="02020603050405020304" pitchFamily="18" charset="0"/>
              </a:rPr>
              <a:t> &amp; Platforms Used?</a:t>
            </a:r>
          </a:p>
          <a:p>
            <a:pPr marL="0" indent="0">
              <a:buNone/>
            </a:pPr>
            <a:r>
              <a:rPr lang="en-US" sz="4300" dirty="0">
                <a:latin typeface="Times New Roman" panose="02020603050405020304" pitchFamily="18" charset="0"/>
                <a:cs typeface="Times New Roman" panose="02020603050405020304" pitchFamily="18" charset="0"/>
              </a:rPr>
              <a:t>OpenAI (GPT-based models, DALL·E) – AI language and vision applications.</a:t>
            </a:r>
          </a:p>
          <a:p>
            <a:pPr marL="0" indent="0">
              <a:buNone/>
            </a:pPr>
            <a:r>
              <a:rPr lang="en-US" sz="4300" dirty="0">
                <a:latin typeface="Times New Roman" panose="02020603050405020304" pitchFamily="18" charset="0"/>
                <a:cs typeface="Times New Roman" panose="02020603050405020304" pitchFamily="18" charset="0"/>
              </a:rPr>
              <a:t>Google DeepMind (AlphaFold, AlphaGo) – Advanced AI research.</a:t>
            </a:r>
          </a:p>
          <a:p>
            <a:pPr marL="0" indent="0">
              <a:buNone/>
            </a:pPr>
            <a:r>
              <a:rPr lang="en-US" sz="4300" dirty="0">
                <a:latin typeface="Times New Roman" panose="02020603050405020304" pitchFamily="18" charset="0"/>
                <a:cs typeface="Times New Roman" panose="02020603050405020304" pitchFamily="18" charset="0"/>
              </a:rPr>
              <a:t>IBM Watson – AI for business and healthcare.</a:t>
            </a:r>
          </a:p>
          <a:p>
            <a:pPr marL="0" indent="0">
              <a:buNone/>
            </a:pPr>
            <a:r>
              <a:rPr lang="en-US" sz="4300" dirty="0">
                <a:latin typeface="Times New Roman" panose="02020603050405020304" pitchFamily="18" charset="0"/>
                <a:cs typeface="Times New Roman" panose="02020603050405020304" pitchFamily="18" charset="0"/>
              </a:rPr>
              <a:t>Ethical AI Toolkits (Fairness Indicators, AI Explainability 360) – Ensuring responsible AI.</a:t>
            </a:r>
          </a:p>
          <a:p>
            <a:r>
              <a:rPr lang="en-US" sz="4300" b="1" dirty="0">
                <a:latin typeface="Times New Roman" panose="02020603050405020304" pitchFamily="18" charset="0"/>
                <a:cs typeface="Times New Roman" panose="02020603050405020304" pitchFamily="18" charset="0"/>
              </a:rPr>
              <a:t>🔹 Application?</a:t>
            </a:r>
          </a:p>
          <a:p>
            <a:pPr marL="0" indent="0">
              <a:buNone/>
            </a:pPr>
            <a:r>
              <a:rPr lang="en-US" sz="4300" dirty="0">
                <a:latin typeface="Times New Roman" panose="02020603050405020304" pitchFamily="18" charset="0"/>
                <a:cs typeface="Times New Roman" panose="02020603050405020304" pitchFamily="18" charset="0"/>
              </a:rPr>
              <a:t>Autonomous Robotics: AI-driven robots in industries.</a:t>
            </a:r>
          </a:p>
          <a:p>
            <a:pPr marL="0" indent="0">
              <a:buNone/>
            </a:pPr>
            <a:r>
              <a:rPr lang="en-US" sz="4300" dirty="0">
                <a:latin typeface="Times New Roman" panose="02020603050405020304" pitchFamily="18" charset="0"/>
                <a:cs typeface="Times New Roman" panose="02020603050405020304" pitchFamily="18" charset="0"/>
              </a:rPr>
              <a:t>Healthcare: AI-assisted medical diagnosis and research.</a:t>
            </a:r>
          </a:p>
          <a:p>
            <a:pPr marL="0" indent="0">
              <a:buNone/>
            </a:pPr>
            <a:r>
              <a:rPr lang="en-US" sz="4300" dirty="0">
                <a:latin typeface="Times New Roman" panose="02020603050405020304" pitchFamily="18" charset="0"/>
                <a:cs typeface="Times New Roman" panose="02020603050405020304" pitchFamily="18" charset="0"/>
              </a:rPr>
              <a:t>Education: AI-driven learning systems and tutoring.</a:t>
            </a:r>
          </a:p>
          <a:p>
            <a:pPr marL="0" indent="0">
              <a:buNone/>
            </a:pPr>
            <a:r>
              <a:rPr lang="en-US" sz="4300" dirty="0">
                <a:latin typeface="Times New Roman" panose="02020603050405020304" pitchFamily="18" charset="0"/>
                <a:cs typeface="Times New Roman" panose="02020603050405020304" pitchFamily="18" charset="0"/>
              </a:rPr>
              <a:t>Smart Assistants: AI for seamless human-computer interactions.</a:t>
            </a:r>
          </a:p>
          <a:p>
            <a:pPr marL="0" indent="0">
              <a:buNone/>
            </a:pPr>
            <a:r>
              <a:rPr lang="en-US" sz="4300" dirty="0">
                <a:latin typeface="Times New Roman" panose="02020603050405020304" pitchFamily="18" charset="0"/>
                <a:cs typeface="Times New Roman" panose="02020603050405020304" pitchFamily="18" charset="0"/>
              </a:rPr>
              <a:t>Policy &amp; Regulation: Frameworks for safe AI development.</a:t>
            </a:r>
          </a:p>
          <a:p>
            <a:endParaRPr lang="en-US" dirty="0"/>
          </a:p>
        </p:txBody>
      </p:sp>
      <p:pic>
        <p:nvPicPr>
          <p:cNvPr id="3" name="Picture 6">
            <a:extLst>
              <a:ext uri="{FF2B5EF4-FFF2-40B4-BE49-F238E27FC236}">
                <a16:creationId xmlns:a16="http://schemas.microsoft.com/office/drawing/2014/main" id="{BCB9CA42-15BC-E053-21A4-128D656EB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93B6C1-E528-8638-2A03-4AB9C7F35A9E}"/>
              </a:ext>
            </a:extLst>
          </p:cNvPr>
          <p:cNvSpPr txBox="1"/>
          <p:nvPr/>
        </p:nvSpPr>
        <p:spPr>
          <a:xfrm>
            <a:off x="521551" y="396879"/>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Generative AI</a:t>
            </a:r>
          </a:p>
        </p:txBody>
      </p:sp>
      <p:sp>
        <p:nvSpPr>
          <p:cNvPr id="6" name="Date Placeholder 5">
            <a:extLst>
              <a:ext uri="{FF2B5EF4-FFF2-40B4-BE49-F238E27FC236}">
                <a16:creationId xmlns:a16="http://schemas.microsoft.com/office/drawing/2014/main" id="{A54CB4F2-9691-2B64-92D3-A68F72F4F66F}"/>
              </a:ext>
            </a:extLst>
          </p:cNvPr>
          <p:cNvSpPr>
            <a:spLocks noGrp="1"/>
          </p:cNvSpPr>
          <p:nvPr>
            <p:ph type="dt" sz="half" idx="10"/>
          </p:nvPr>
        </p:nvSpPr>
        <p:spPr/>
        <p:txBody>
          <a:bodyPr/>
          <a:lstStyle/>
          <a:p>
            <a:fld id="{28D0021D-C867-4689-888E-6BC36763B0D0}" type="datetime1">
              <a:rPr lang="en-US" smtClean="0"/>
              <a:t>2/26/2025</a:t>
            </a:fld>
            <a:endParaRPr lang="en-US"/>
          </a:p>
        </p:txBody>
      </p:sp>
      <p:sp>
        <p:nvSpPr>
          <p:cNvPr id="8" name="Slide Number Placeholder 7">
            <a:extLst>
              <a:ext uri="{FF2B5EF4-FFF2-40B4-BE49-F238E27FC236}">
                <a16:creationId xmlns:a16="http://schemas.microsoft.com/office/drawing/2014/main" id="{F8669C4D-64D8-97E7-BCCB-FBDD1CCE5E96}"/>
              </a:ext>
            </a:extLst>
          </p:cNvPr>
          <p:cNvSpPr>
            <a:spLocks noGrp="1"/>
          </p:cNvSpPr>
          <p:nvPr>
            <p:ph type="sldNum" sz="quarter" idx="12"/>
          </p:nvPr>
        </p:nvSpPr>
        <p:spPr/>
        <p:txBody>
          <a:bodyPr/>
          <a:lstStyle/>
          <a:p>
            <a:fld id="{94E874AE-B8F4-4EBC-A6EC-20DF7EEB4098}" type="slidenum">
              <a:rPr lang="en-US" smtClean="0"/>
              <a:t>16</a:t>
            </a:fld>
            <a:endParaRPr lang="en-US"/>
          </a:p>
        </p:txBody>
      </p:sp>
      <p:pic>
        <p:nvPicPr>
          <p:cNvPr id="18434" name="Picture 2" descr="ChatGPT - Wikipedia">
            <a:extLst>
              <a:ext uri="{FF2B5EF4-FFF2-40B4-BE49-F238E27FC236}">
                <a16:creationId xmlns:a16="http://schemas.microsoft.com/office/drawing/2014/main" id="{2EA130A9-C89D-65CC-0654-178BC167AE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660" y="1684216"/>
            <a:ext cx="1744784" cy="1744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436" name="Picture 4" descr="Deep Dream Generator Review: Features, Pros, and Cons">
            <a:hlinkClick r:id="rId7"/>
            <a:extLst>
              <a:ext uri="{FF2B5EF4-FFF2-40B4-BE49-F238E27FC236}">
                <a16:creationId xmlns:a16="http://schemas.microsoft.com/office/drawing/2014/main" id="{0225B7C7-F74B-672B-F579-711CE04CB2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8642" y="1684216"/>
            <a:ext cx="1744784" cy="1744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440" name="Picture 8" descr="DALL-E - Features &amp; Pricing (February 2025)">
            <a:extLst>
              <a:ext uri="{FF2B5EF4-FFF2-40B4-BE49-F238E27FC236}">
                <a16:creationId xmlns:a16="http://schemas.microsoft.com/office/drawing/2014/main" id="{03A2D4BD-69AA-D357-DB74-EAF7452E2B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3043" y="4269742"/>
            <a:ext cx="4086225" cy="1114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442" name="Picture 10" descr="How to install Stable Diffusion | WePC">
            <a:extLst>
              <a:ext uri="{FF2B5EF4-FFF2-40B4-BE49-F238E27FC236}">
                <a16:creationId xmlns:a16="http://schemas.microsoft.com/office/drawing/2014/main" id="{C3B1C4E4-7E85-696B-E4DB-590E278F99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62624" y="1684216"/>
            <a:ext cx="2208921" cy="1744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446" name="Picture 14" descr="Wavenet | LinkedIn">
            <a:extLst>
              <a:ext uri="{FF2B5EF4-FFF2-40B4-BE49-F238E27FC236}">
                <a16:creationId xmlns:a16="http://schemas.microsoft.com/office/drawing/2014/main" id="{4BD8CD22-BA13-C07E-A1D9-3D7A32F412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60970" y="3874454"/>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2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B903D-9AC1-6B49-78FE-984C5EFDFD0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9D64AC9-4F88-9A47-E89D-D03DDF7437E5}"/>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51F1AF65-5117-DEC5-036A-23033AEBE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A258478E-A29E-B63A-9C2B-42A46B47F9B1}"/>
              </a:ext>
            </a:extLst>
          </p:cNvPr>
          <p:cNvSpPr>
            <a:spLocks noGrp="1"/>
          </p:cNvSpPr>
          <p:nvPr>
            <p:ph idx="1"/>
          </p:nvPr>
        </p:nvSpPr>
        <p:spPr>
          <a:xfrm>
            <a:off x="228600" y="1241412"/>
            <a:ext cx="7213600" cy="4023360"/>
          </a:xfrm>
        </p:spPr>
        <p:txBody>
          <a:bodyPr>
            <a:normAutofit lnSpcReduction="10000"/>
          </a:bodyPr>
          <a:lstStyle/>
          <a:p>
            <a:pPr marL="0" indent="0">
              <a:buNone/>
            </a:pPr>
            <a:r>
              <a:rPr lang="en-US" sz="1500" b="1" dirty="0">
                <a:latin typeface="Times New Roman" panose="02020603050405020304" pitchFamily="18" charset="0"/>
                <a:cs typeface="Times New Roman" panose="02020603050405020304" pitchFamily="18" charset="0"/>
              </a:rPr>
              <a:t>Data Security and Privacy</a:t>
            </a:r>
            <a:r>
              <a:rPr lang="en-US" sz="1500" dirty="0">
                <a:latin typeface="Times New Roman" panose="02020603050405020304" pitchFamily="18" charset="0"/>
                <a:cs typeface="Times New Roman" panose="02020603050405020304" pitchFamily="18" charset="0"/>
              </a:rPr>
              <a:t> involve protecting sensitive information from unauthorized access, breaches, and misuse.</a:t>
            </a:r>
          </a:p>
          <a:p>
            <a:pPr marL="0" indent="0">
              <a:buNone/>
            </a:pPr>
            <a:r>
              <a:rPr lang="en-US" sz="1500" b="1" dirty="0">
                <a:latin typeface="Times New Roman" panose="02020603050405020304" pitchFamily="18" charset="0"/>
                <a:cs typeface="Times New Roman" panose="02020603050405020304" pitchFamily="18" charset="0"/>
              </a:rPr>
              <a:t>Data Anonymization</a:t>
            </a:r>
            <a:r>
              <a:rPr lang="en-US" sz="1500" dirty="0">
                <a:latin typeface="Times New Roman" panose="02020603050405020304" pitchFamily="18" charset="0"/>
                <a:cs typeface="Times New Roman" panose="02020603050405020304" pitchFamily="18" charset="0"/>
              </a:rPr>
              <a:t> – Removing personally identifiable information (PII) to protect user privacy.</a:t>
            </a:r>
          </a:p>
          <a:p>
            <a:pPr marL="0" indent="0">
              <a:buNone/>
            </a:pPr>
            <a:r>
              <a:rPr lang="en-US" sz="1500" b="1" dirty="0">
                <a:latin typeface="Times New Roman" panose="02020603050405020304" pitchFamily="18" charset="0"/>
                <a:cs typeface="Times New Roman" panose="02020603050405020304" pitchFamily="18" charset="0"/>
              </a:rPr>
              <a:t>Secure Data Practices</a:t>
            </a:r>
            <a:r>
              <a:rPr lang="en-US" sz="1500" dirty="0">
                <a:latin typeface="Times New Roman" panose="02020603050405020304" pitchFamily="18" charset="0"/>
                <a:cs typeface="Times New Roman" panose="02020603050405020304" pitchFamily="18" charset="0"/>
              </a:rPr>
              <a:t> – Implementing encryption, authentication, and access controls to safeguard data.</a:t>
            </a:r>
          </a:p>
          <a:p>
            <a:pPr marL="0" indent="0">
              <a:buNone/>
            </a:pPr>
            <a:r>
              <a:rPr lang="en-US" sz="1500" b="1" dirty="0">
                <a:latin typeface="Times New Roman" panose="02020603050405020304" pitchFamily="18" charset="0"/>
                <a:cs typeface="Times New Roman" panose="02020603050405020304" pitchFamily="18" charset="0"/>
              </a:rPr>
              <a:t>Compliance (GDPR, HIPAA)</a:t>
            </a:r>
            <a:r>
              <a:rPr lang="en-US" sz="1500" dirty="0">
                <a:latin typeface="Times New Roman" panose="02020603050405020304" pitchFamily="18" charset="0"/>
                <a:cs typeface="Times New Roman" panose="02020603050405020304" pitchFamily="18" charset="0"/>
              </a:rPr>
              <a:t> – Adhering to legal regulations to ensure responsible data handling.</a:t>
            </a:r>
          </a:p>
          <a:p>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Softwares</a:t>
            </a:r>
            <a:r>
              <a:rPr lang="en-US" sz="1500" b="1" dirty="0">
                <a:latin typeface="Times New Roman" panose="02020603050405020304" pitchFamily="18" charset="0"/>
                <a:cs typeface="Times New Roman" panose="02020603050405020304" pitchFamily="18" charset="0"/>
              </a:rPr>
              <a:t> &amp; Tools Used?</a:t>
            </a:r>
          </a:p>
          <a:p>
            <a:pPr>
              <a:buClr>
                <a:srgbClr val="0070C0"/>
              </a:buClr>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Encryption: AES, RSA, SSL/TLS protocols.</a:t>
            </a:r>
          </a:p>
          <a:p>
            <a:pPr>
              <a:buClr>
                <a:srgbClr val="0070C0"/>
              </a:buClr>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Data Masking &amp; Anonymization: </a:t>
            </a:r>
            <a:r>
              <a:rPr lang="en-US" sz="1500" dirty="0" err="1">
                <a:latin typeface="Times New Roman" panose="02020603050405020304" pitchFamily="18" charset="0"/>
                <a:cs typeface="Times New Roman" panose="02020603050405020304" pitchFamily="18" charset="0"/>
              </a:rPr>
              <a:t>Aircloak</a:t>
            </a:r>
            <a:r>
              <a:rPr lang="en-US" sz="1500" dirty="0">
                <a:latin typeface="Times New Roman" panose="02020603050405020304" pitchFamily="18" charset="0"/>
                <a:cs typeface="Times New Roman" panose="02020603050405020304" pitchFamily="18" charset="0"/>
              </a:rPr>
              <a:t>, ARX, IBM Guardium.</a:t>
            </a:r>
          </a:p>
          <a:p>
            <a:pPr>
              <a:buClr>
                <a:srgbClr val="0070C0"/>
              </a:buClr>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Compliance Management: </a:t>
            </a:r>
            <a:r>
              <a:rPr lang="en-US" sz="1500" dirty="0" err="1">
                <a:latin typeface="Times New Roman" panose="02020603050405020304" pitchFamily="18" charset="0"/>
                <a:cs typeface="Times New Roman" panose="02020603050405020304" pitchFamily="18" charset="0"/>
              </a:rPr>
              <a:t>OneTrust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TrustArc</a:t>
            </a:r>
            <a:r>
              <a:rPr lang="en-US" sz="1500" dirty="0">
                <a:latin typeface="Times New Roman" panose="02020603050405020304" pitchFamily="18" charset="0"/>
                <a:cs typeface="Times New Roman" panose="02020603050405020304" pitchFamily="18" charset="0"/>
              </a:rPr>
              <a:t>, Varonis.</a:t>
            </a:r>
          </a:p>
          <a:p>
            <a:pPr>
              <a:buClr>
                <a:srgbClr val="0070C0"/>
              </a:buClr>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Secure Data Storage: AWS KMS, Google Cloud Security, Azure Confidential Computing.</a:t>
            </a:r>
          </a:p>
          <a:p>
            <a:endParaRPr lang="en-US" dirty="0"/>
          </a:p>
        </p:txBody>
      </p:sp>
      <p:pic>
        <p:nvPicPr>
          <p:cNvPr id="3" name="Picture 6">
            <a:extLst>
              <a:ext uri="{FF2B5EF4-FFF2-40B4-BE49-F238E27FC236}">
                <a16:creationId xmlns:a16="http://schemas.microsoft.com/office/drawing/2014/main" id="{4646FF57-AEA5-5B26-E77D-BB5A6D567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BBBAC2-15D7-B7DC-A7DF-F53DCD3569F5}"/>
              </a:ext>
            </a:extLst>
          </p:cNvPr>
          <p:cNvSpPr txBox="1"/>
          <p:nvPr/>
        </p:nvSpPr>
        <p:spPr>
          <a:xfrm>
            <a:off x="228600" y="395926"/>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Data Security and Privacy</a:t>
            </a:r>
          </a:p>
        </p:txBody>
      </p:sp>
      <p:sp>
        <p:nvSpPr>
          <p:cNvPr id="6" name="Date Placeholder 5">
            <a:extLst>
              <a:ext uri="{FF2B5EF4-FFF2-40B4-BE49-F238E27FC236}">
                <a16:creationId xmlns:a16="http://schemas.microsoft.com/office/drawing/2014/main" id="{305DF04C-7AC4-1CA6-DE80-84D18DC446C0}"/>
              </a:ext>
            </a:extLst>
          </p:cNvPr>
          <p:cNvSpPr>
            <a:spLocks noGrp="1"/>
          </p:cNvSpPr>
          <p:nvPr>
            <p:ph type="dt" sz="half" idx="10"/>
          </p:nvPr>
        </p:nvSpPr>
        <p:spPr/>
        <p:txBody>
          <a:bodyPr/>
          <a:lstStyle/>
          <a:p>
            <a:fld id="{F3DC1B8B-69F0-48E5-8651-7B630A50793A}" type="datetime1">
              <a:rPr lang="en-US" smtClean="0"/>
              <a:t>2/26/2025</a:t>
            </a:fld>
            <a:endParaRPr lang="en-US"/>
          </a:p>
        </p:txBody>
      </p:sp>
      <p:sp>
        <p:nvSpPr>
          <p:cNvPr id="8" name="Slide Number Placeholder 7">
            <a:extLst>
              <a:ext uri="{FF2B5EF4-FFF2-40B4-BE49-F238E27FC236}">
                <a16:creationId xmlns:a16="http://schemas.microsoft.com/office/drawing/2014/main" id="{C1941E89-80BE-A7F4-66B4-D0F22EF3A156}"/>
              </a:ext>
            </a:extLst>
          </p:cNvPr>
          <p:cNvSpPr>
            <a:spLocks noGrp="1"/>
          </p:cNvSpPr>
          <p:nvPr>
            <p:ph type="sldNum" sz="quarter" idx="12"/>
          </p:nvPr>
        </p:nvSpPr>
        <p:spPr/>
        <p:txBody>
          <a:bodyPr/>
          <a:lstStyle/>
          <a:p>
            <a:fld id="{94E874AE-B8F4-4EBC-A6EC-20DF7EEB4098}" type="slidenum">
              <a:rPr lang="en-US" smtClean="0"/>
              <a:t>17</a:t>
            </a:fld>
            <a:endParaRPr lang="en-US"/>
          </a:p>
        </p:txBody>
      </p:sp>
      <p:pic>
        <p:nvPicPr>
          <p:cNvPr id="17410" name="Picture 2" descr="Data Privacy vs. Data Security: What is the Main Difference?">
            <a:extLst>
              <a:ext uri="{FF2B5EF4-FFF2-40B4-BE49-F238E27FC236}">
                <a16:creationId xmlns:a16="http://schemas.microsoft.com/office/drawing/2014/main" id="{0BEFC0A0-B5F7-FDDE-94A0-4FC72C143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470" y="2362995"/>
            <a:ext cx="4579986" cy="2407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128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C4B9E-36FE-2830-14E3-E96BBB8D2B9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CD2BCB1-39A5-2EEB-8FC8-FF4D4626B8C8}"/>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B20B69B2-B88A-259F-4E22-E0EE86E6E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B360B7F3-840A-ECFE-59A2-4458DE477E51}"/>
              </a:ext>
            </a:extLst>
          </p:cNvPr>
          <p:cNvSpPr>
            <a:spLocks noGrp="1"/>
          </p:cNvSpPr>
          <p:nvPr>
            <p:ph idx="1"/>
          </p:nvPr>
        </p:nvSpPr>
        <p:spPr>
          <a:xfrm>
            <a:off x="85955" y="1395733"/>
            <a:ext cx="6797445" cy="4023360"/>
          </a:xfrm>
        </p:spPr>
        <p:txBody>
          <a:bodyPr>
            <a:normAutofit fontScale="62500" lnSpcReduction="20000"/>
          </a:bodyPr>
          <a:lstStyle/>
          <a:p>
            <a:pPr marL="0" indent="0">
              <a:lnSpc>
                <a:spcPct val="120000"/>
              </a:lnSpc>
              <a:buNone/>
            </a:pPr>
            <a:r>
              <a:rPr lang="en-US" b="1" dirty="0">
                <a:latin typeface="Times New Roman" panose="02020603050405020304" pitchFamily="18" charset="0"/>
                <a:cs typeface="Times New Roman" panose="02020603050405020304" pitchFamily="18" charset="0"/>
              </a:rPr>
              <a:t>Ethical AI and Responsible Data Science</a:t>
            </a:r>
            <a:r>
              <a:rPr lang="en-US" dirty="0">
                <a:latin typeface="Times New Roman" panose="02020603050405020304" pitchFamily="18" charset="0"/>
                <a:cs typeface="Times New Roman" panose="02020603050405020304" pitchFamily="18" charset="0"/>
              </a:rPr>
              <a:t> ensure AI models and data-driven decisions are fair, unbiased, transparent, and respectful of privacy.</a:t>
            </a:r>
          </a:p>
          <a:p>
            <a:pPr marL="0" indent="0">
              <a:buNone/>
            </a:pPr>
            <a:r>
              <a:rPr lang="en-US" b="1" dirty="0">
                <a:latin typeface="Times New Roman" panose="02020603050405020304" pitchFamily="18" charset="0"/>
                <a:cs typeface="Times New Roman" panose="02020603050405020304" pitchFamily="18" charset="0"/>
              </a:rPr>
              <a:t>Bias Detection</a:t>
            </a:r>
            <a:r>
              <a:rPr lang="en-US" dirty="0">
                <a:latin typeface="Times New Roman" panose="02020603050405020304" pitchFamily="18" charset="0"/>
                <a:cs typeface="Times New Roman" panose="02020603050405020304" pitchFamily="18" charset="0"/>
              </a:rPr>
              <a:t> – Identifying and mitigating biases in AI models to ensure fairness.</a:t>
            </a:r>
          </a:p>
          <a:p>
            <a:pPr marL="0" indent="0">
              <a:lnSpc>
                <a:spcPct val="120000"/>
              </a:lnSpc>
              <a:buNone/>
            </a:pPr>
            <a:r>
              <a:rPr lang="en-US" b="1" dirty="0">
                <a:latin typeface="Times New Roman" panose="02020603050405020304" pitchFamily="18" charset="0"/>
                <a:cs typeface="Times New Roman" panose="02020603050405020304" pitchFamily="18" charset="0"/>
              </a:rPr>
              <a:t>Ethical Use of Data</a:t>
            </a:r>
            <a:r>
              <a:rPr lang="en-US" dirty="0">
                <a:latin typeface="Times New Roman" panose="02020603050405020304" pitchFamily="18" charset="0"/>
                <a:cs typeface="Times New Roman" panose="02020603050405020304" pitchFamily="18" charset="0"/>
              </a:rPr>
              <a:t> – Ensuring data is collected and used responsibly without violating privacy.</a:t>
            </a:r>
          </a:p>
          <a:p>
            <a:pPr marL="0" indent="0">
              <a:lnSpc>
                <a:spcPct val="120000"/>
              </a:lnSpc>
              <a:buNone/>
            </a:pPr>
            <a:r>
              <a:rPr lang="en-US" b="1" dirty="0">
                <a:latin typeface="Times New Roman" panose="02020603050405020304" pitchFamily="18" charset="0"/>
                <a:cs typeface="Times New Roman" panose="02020603050405020304" pitchFamily="18" charset="0"/>
              </a:rPr>
              <a:t>Transparency and Explainability</a:t>
            </a:r>
            <a:r>
              <a:rPr lang="en-US" dirty="0">
                <a:latin typeface="Times New Roman" panose="02020603050405020304" pitchFamily="18" charset="0"/>
                <a:cs typeface="Times New Roman" panose="02020603050405020304" pitchFamily="18" charset="0"/>
              </a:rPr>
              <a:t> – Making AI models interpretable so users can understand how decisions are made.</a:t>
            </a: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Softwares</a:t>
            </a:r>
            <a:r>
              <a:rPr lang="en-US" b="1" dirty="0">
                <a:latin typeface="Times New Roman" panose="02020603050405020304" pitchFamily="18" charset="0"/>
                <a:cs typeface="Times New Roman" panose="02020603050405020304" pitchFamily="18" charset="0"/>
              </a:rPr>
              <a:t> &amp; Tools Used?</a:t>
            </a:r>
          </a:p>
          <a:p>
            <a:pPr>
              <a:lnSpc>
                <a:spcPct val="120000"/>
              </a:lnSpc>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AI Fairness &amp; Bias Detection: IBM AI Fairness 360, </a:t>
            </a:r>
            <a:r>
              <a:rPr lang="en-US" dirty="0" err="1">
                <a:latin typeface="Times New Roman" panose="02020603050405020304" pitchFamily="18" charset="0"/>
                <a:cs typeface="Times New Roman" panose="02020603050405020304" pitchFamily="18" charset="0"/>
              </a:rPr>
              <a:t>Fairlearn</a:t>
            </a:r>
            <a:r>
              <a:rPr lang="en-US" dirty="0">
                <a:latin typeface="Times New Roman" panose="02020603050405020304" pitchFamily="18" charset="0"/>
                <a:cs typeface="Times New Roman" panose="02020603050405020304" pitchFamily="18" charset="0"/>
              </a:rPr>
              <a:t>, SHAP (Shapley Additive Explanations).</a:t>
            </a:r>
          </a:p>
          <a:p>
            <a:pPr>
              <a:lnSpc>
                <a:spcPct val="120000"/>
              </a:lnSpc>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Explainable AI: Google’s What-If Tool, LIME (Local Interpretable Model-Agnostic Explanations).</a:t>
            </a:r>
          </a:p>
          <a:p>
            <a:pPr>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Data Ethics Compliance: </a:t>
            </a:r>
            <a:r>
              <a:rPr lang="en-US" dirty="0" err="1">
                <a:latin typeface="Times New Roman" panose="02020603050405020304" pitchFamily="18" charset="0"/>
                <a:cs typeface="Times New Roman" panose="02020603050405020304" pitchFamily="18" charset="0"/>
              </a:rPr>
              <a:t>OneTrust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TrustArc</a:t>
            </a:r>
            <a:r>
              <a:rPr lang="en-US" dirty="0">
                <a:latin typeface="Times New Roman" panose="02020603050405020304" pitchFamily="18" charset="0"/>
                <a:cs typeface="Times New Roman" panose="02020603050405020304" pitchFamily="18" charset="0"/>
              </a:rPr>
              <a:t> for data privacy governance.</a:t>
            </a:r>
          </a:p>
          <a:p>
            <a:pPr>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AI Model Governance: TensorFlow Model Card Toolkit, Microsoft Responsible AI.</a:t>
            </a:r>
          </a:p>
          <a:p>
            <a:endParaRPr lang="en-US" dirty="0"/>
          </a:p>
        </p:txBody>
      </p:sp>
      <p:pic>
        <p:nvPicPr>
          <p:cNvPr id="3" name="Picture 6">
            <a:extLst>
              <a:ext uri="{FF2B5EF4-FFF2-40B4-BE49-F238E27FC236}">
                <a16:creationId xmlns:a16="http://schemas.microsoft.com/office/drawing/2014/main" id="{922A79CD-0E29-CDED-1A95-BA71AD49C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B05F83-8C23-6BA7-F1F4-8F81F5A7878C}"/>
              </a:ext>
            </a:extLst>
          </p:cNvPr>
          <p:cNvSpPr txBox="1"/>
          <p:nvPr/>
        </p:nvSpPr>
        <p:spPr>
          <a:xfrm>
            <a:off x="128694" y="690721"/>
            <a:ext cx="8263465"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Ethical AI and Responsible Data Science</a:t>
            </a:r>
          </a:p>
        </p:txBody>
      </p:sp>
      <p:sp>
        <p:nvSpPr>
          <p:cNvPr id="6" name="Date Placeholder 5">
            <a:extLst>
              <a:ext uri="{FF2B5EF4-FFF2-40B4-BE49-F238E27FC236}">
                <a16:creationId xmlns:a16="http://schemas.microsoft.com/office/drawing/2014/main" id="{5D2CD6BA-2796-E4E0-3973-B48F595C2DA9}"/>
              </a:ext>
            </a:extLst>
          </p:cNvPr>
          <p:cNvSpPr>
            <a:spLocks noGrp="1"/>
          </p:cNvSpPr>
          <p:nvPr>
            <p:ph type="dt" sz="half" idx="10"/>
          </p:nvPr>
        </p:nvSpPr>
        <p:spPr/>
        <p:txBody>
          <a:bodyPr/>
          <a:lstStyle/>
          <a:p>
            <a:fld id="{50B0974C-3F5C-4D26-AF0E-63C8674B5E41}" type="datetime1">
              <a:rPr lang="en-US" smtClean="0"/>
              <a:t>2/26/2025</a:t>
            </a:fld>
            <a:endParaRPr lang="en-US"/>
          </a:p>
        </p:txBody>
      </p:sp>
      <p:sp>
        <p:nvSpPr>
          <p:cNvPr id="8" name="Slide Number Placeholder 7">
            <a:extLst>
              <a:ext uri="{FF2B5EF4-FFF2-40B4-BE49-F238E27FC236}">
                <a16:creationId xmlns:a16="http://schemas.microsoft.com/office/drawing/2014/main" id="{2A0EFC77-95B4-BC8C-F520-36B4F9605F57}"/>
              </a:ext>
            </a:extLst>
          </p:cNvPr>
          <p:cNvSpPr>
            <a:spLocks noGrp="1"/>
          </p:cNvSpPr>
          <p:nvPr>
            <p:ph type="sldNum" sz="quarter" idx="12"/>
          </p:nvPr>
        </p:nvSpPr>
        <p:spPr/>
        <p:txBody>
          <a:bodyPr/>
          <a:lstStyle/>
          <a:p>
            <a:fld id="{94E874AE-B8F4-4EBC-A6EC-20DF7EEB4098}" type="slidenum">
              <a:rPr lang="en-US" smtClean="0"/>
              <a:t>18</a:t>
            </a:fld>
            <a:endParaRPr lang="en-US"/>
          </a:p>
        </p:txBody>
      </p:sp>
      <p:pic>
        <p:nvPicPr>
          <p:cNvPr id="11" name="Picture 10">
            <a:extLst>
              <a:ext uri="{FF2B5EF4-FFF2-40B4-BE49-F238E27FC236}">
                <a16:creationId xmlns:a16="http://schemas.microsoft.com/office/drawing/2014/main" id="{53762EC5-C690-6BE6-41B1-041C18ACEA0F}"/>
              </a:ext>
            </a:extLst>
          </p:cNvPr>
          <p:cNvPicPr>
            <a:picLocks noChangeAspect="1"/>
          </p:cNvPicPr>
          <p:nvPr/>
        </p:nvPicPr>
        <p:blipFill>
          <a:blip r:embed="rId5"/>
          <a:stretch>
            <a:fillRect/>
          </a:stretch>
        </p:blipFill>
        <p:spPr>
          <a:xfrm>
            <a:off x="7346684" y="1868806"/>
            <a:ext cx="4649147" cy="3837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7292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8F47-C96D-77BD-3502-61A87538B0A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CD5F6B1-6023-C833-E2EC-5993E4412AA5}"/>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BD202EC8-33AD-C274-E376-E7CCB583C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6A146D69-EDA8-5FA2-3679-CEB54C899A18}"/>
              </a:ext>
            </a:extLst>
          </p:cNvPr>
          <p:cNvSpPr>
            <a:spLocks noGrp="1"/>
          </p:cNvSpPr>
          <p:nvPr>
            <p:ph idx="1"/>
          </p:nvPr>
        </p:nvSpPr>
        <p:spPr>
          <a:xfrm>
            <a:off x="238875" y="1192572"/>
            <a:ext cx="8148090" cy="5378674"/>
          </a:xfrm>
        </p:spPr>
        <p:txBody>
          <a:bodyPr>
            <a:normAutofit fontScale="32500" lnSpcReduction="20000"/>
          </a:bodyPr>
          <a:lstStyle/>
          <a:p>
            <a:pPr marL="0" indent="0">
              <a:lnSpc>
                <a:spcPct val="170000"/>
              </a:lnSpc>
              <a:buNone/>
            </a:pPr>
            <a:r>
              <a:rPr lang="en-US" sz="4300" b="1" dirty="0">
                <a:latin typeface="Times New Roman" panose="02020603050405020304" pitchFamily="18" charset="0"/>
                <a:cs typeface="Times New Roman" panose="02020603050405020304" pitchFamily="18" charset="0"/>
              </a:rPr>
              <a:t>Data Cleaning and Preprocessing</a:t>
            </a:r>
            <a:r>
              <a:rPr lang="en-US" sz="4300" dirty="0">
                <a:latin typeface="Times New Roman" panose="02020603050405020304" pitchFamily="18" charset="0"/>
                <a:cs typeface="Times New Roman" panose="02020603050405020304" pitchFamily="18" charset="0"/>
              </a:rPr>
              <a:t> involve preparing raw data for analysis and modeling by handling inconsistencies, missing values, and redundant information.</a:t>
            </a:r>
          </a:p>
          <a:p>
            <a:pPr marL="0" indent="0">
              <a:buNone/>
            </a:pPr>
            <a:r>
              <a:rPr lang="en-US" sz="4300" b="1" dirty="0">
                <a:latin typeface="Times New Roman" panose="02020603050405020304" pitchFamily="18" charset="0"/>
                <a:cs typeface="Times New Roman" panose="02020603050405020304" pitchFamily="18" charset="0"/>
              </a:rPr>
              <a:t>Handling Missing Values</a:t>
            </a:r>
            <a:r>
              <a:rPr lang="en-US" sz="4300" dirty="0">
                <a:latin typeface="Times New Roman" panose="02020603050405020304" pitchFamily="18" charset="0"/>
                <a:cs typeface="Times New Roman" panose="02020603050405020304" pitchFamily="18" charset="0"/>
              </a:rPr>
              <a:t> – Filling or removing missing data to improve model accuracy.</a:t>
            </a:r>
          </a:p>
          <a:p>
            <a:pPr marL="0" indent="0">
              <a:buNone/>
            </a:pPr>
            <a:r>
              <a:rPr lang="en-US" sz="4300" b="1" dirty="0">
                <a:latin typeface="Times New Roman" panose="02020603050405020304" pitchFamily="18" charset="0"/>
                <a:cs typeface="Times New Roman" panose="02020603050405020304" pitchFamily="18" charset="0"/>
              </a:rPr>
              <a:t>Encoding Categorical Data</a:t>
            </a:r>
            <a:r>
              <a:rPr lang="en-US" sz="4300" dirty="0">
                <a:latin typeface="Times New Roman" panose="02020603050405020304" pitchFamily="18" charset="0"/>
                <a:cs typeface="Times New Roman" panose="02020603050405020304" pitchFamily="18" charset="0"/>
              </a:rPr>
              <a:t> – Converting categorical variables into numerical formats for machine learning models.</a:t>
            </a:r>
          </a:p>
          <a:p>
            <a:pPr marL="0" indent="0">
              <a:buNone/>
            </a:pPr>
            <a:r>
              <a:rPr lang="en-US" sz="4300" b="1" dirty="0">
                <a:latin typeface="Times New Roman" panose="02020603050405020304" pitchFamily="18" charset="0"/>
                <a:cs typeface="Times New Roman" panose="02020603050405020304" pitchFamily="18" charset="0"/>
              </a:rPr>
              <a:t>Feature Engineering</a:t>
            </a:r>
            <a:r>
              <a:rPr lang="en-US" sz="4300" dirty="0">
                <a:latin typeface="Times New Roman" panose="02020603050405020304" pitchFamily="18" charset="0"/>
                <a:cs typeface="Times New Roman" panose="02020603050405020304" pitchFamily="18" charset="0"/>
              </a:rPr>
              <a:t> – Creating new meaningful features from raw data.</a:t>
            </a:r>
          </a:p>
          <a:p>
            <a:pPr marL="0" indent="0">
              <a:buNone/>
            </a:pPr>
            <a:r>
              <a:rPr lang="en-US" sz="4300" b="1" dirty="0">
                <a:latin typeface="Times New Roman" panose="02020603050405020304" pitchFamily="18" charset="0"/>
                <a:cs typeface="Times New Roman" panose="02020603050405020304" pitchFamily="18" charset="0"/>
              </a:rPr>
              <a:t>Outlier Detection</a:t>
            </a:r>
            <a:r>
              <a:rPr lang="en-US" sz="4300" dirty="0">
                <a:latin typeface="Times New Roman" panose="02020603050405020304" pitchFamily="18" charset="0"/>
                <a:cs typeface="Times New Roman" panose="02020603050405020304" pitchFamily="18" charset="0"/>
              </a:rPr>
              <a:t> – Identifying and managing anomalies that could skew analysis.</a:t>
            </a:r>
          </a:p>
          <a:p>
            <a:pPr marL="0" indent="0">
              <a:buNone/>
            </a:pPr>
            <a:r>
              <a:rPr lang="en-US" sz="4300" b="1" dirty="0">
                <a:latin typeface="Times New Roman" panose="02020603050405020304" pitchFamily="18" charset="0"/>
                <a:cs typeface="Times New Roman" panose="02020603050405020304" pitchFamily="18" charset="0"/>
              </a:rPr>
              <a:t>Data Reduction</a:t>
            </a:r>
            <a:r>
              <a:rPr lang="en-US" sz="4300" dirty="0">
                <a:latin typeface="Times New Roman" panose="02020603050405020304" pitchFamily="18" charset="0"/>
                <a:cs typeface="Times New Roman" panose="02020603050405020304" pitchFamily="18" charset="0"/>
              </a:rPr>
              <a:t> – Reducing dataset dimensions for efficiency.</a:t>
            </a:r>
          </a:p>
          <a:p>
            <a:pPr marL="0" indent="0">
              <a:buNone/>
            </a:pPr>
            <a:r>
              <a:rPr lang="en-US" sz="4300" b="1" dirty="0">
                <a:latin typeface="Times New Roman" panose="02020603050405020304" pitchFamily="18" charset="0"/>
                <a:cs typeface="Times New Roman" panose="02020603050405020304" pitchFamily="18" charset="0"/>
              </a:rPr>
              <a:t>Data Transformation</a:t>
            </a:r>
            <a:r>
              <a:rPr lang="en-US" sz="4300" dirty="0">
                <a:latin typeface="Times New Roman" panose="02020603050405020304" pitchFamily="18" charset="0"/>
                <a:cs typeface="Times New Roman" panose="02020603050405020304" pitchFamily="18" charset="0"/>
              </a:rPr>
              <a:t> – Scaling and normalizing data for better consistency.</a:t>
            </a:r>
          </a:p>
          <a:p>
            <a:r>
              <a:rPr lang="en-US" sz="4300" b="1" dirty="0">
                <a:latin typeface="Times New Roman" panose="02020603050405020304" pitchFamily="18" charset="0"/>
                <a:cs typeface="Times New Roman" panose="02020603050405020304" pitchFamily="18" charset="0"/>
              </a:rPr>
              <a:t>🔹 </a:t>
            </a:r>
            <a:r>
              <a:rPr lang="en-US" sz="4300" b="1" dirty="0" err="1">
                <a:latin typeface="Times New Roman" panose="02020603050405020304" pitchFamily="18" charset="0"/>
                <a:cs typeface="Times New Roman" panose="02020603050405020304" pitchFamily="18" charset="0"/>
              </a:rPr>
              <a:t>Softwares</a:t>
            </a:r>
            <a:r>
              <a:rPr lang="en-US" sz="4300" b="1" dirty="0">
                <a:latin typeface="Times New Roman" panose="02020603050405020304" pitchFamily="18" charset="0"/>
                <a:cs typeface="Times New Roman" panose="02020603050405020304" pitchFamily="18" charset="0"/>
              </a:rPr>
              <a:t> &amp; Tools Used?</a:t>
            </a:r>
          </a:p>
          <a:p>
            <a:pPr>
              <a:buClr>
                <a:srgbClr val="0070C0"/>
              </a:buClr>
              <a:buFont typeface="Wingdings" panose="05000000000000000000" pitchFamily="2" charset="2"/>
              <a:buChar char="Ø"/>
            </a:pPr>
            <a:r>
              <a:rPr lang="en-US" sz="4300" dirty="0">
                <a:latin typeface="Times New Roman" panose="02020603050405020304" pitchFamily="18" charset="0"/>
                <a:cs typeface="Times New Roman" panose="02020603050405020304" pitchFamily="18" charset="0"/>
              </a:rPr>
              <a:t>Python Libraries: Pandas, NumPy, Scikit-learn.</a:t>
            </a:r>
          </a:p>
          <a:p>
            <a:pPr>
              <a:buClr>
                <a:srgbClr val="0070C0"/>
              </a:buClr>
              <a:buFont typeface="Wingdings" panose="05000000000000000000" pitchFamily="2" charset="2"/>
              <a:buChar char="Ø"/>
            </a:pPr>
            <a:r>
              <a:rPr lang="en-US" sz="4300" dirty="0">
                <a:latin typeface="Times New Roman" panose="02020603050405020304" pitchFamily="18" charset="0"/>
                <a:cs typeface="Times New Roman" panose="02020603050405020304" pitchFamily="18" charset="0"/>
              </a:rPr>
              <a:t>Data Imputation: KNN Imputer, </a:t>
            </a:r>
            <a:r>
              <a:rPr lang="en-US" sz="4300" dirty="0" err="1">
                <a:latin typeface="Times New Roman" panose="02020603050405020304" pitchFamily="18" charset="0"/>
                <a:cs typeface="Times New Roman" panose="02020603050405020304" pitchFamily="18" charset="0"/>
              </a:rPr>
              <a:t>SimpleImputer</a:t>
            </a:r>
            <a:r>
              <a:rPr lang="en-US" sz="4300" dirty="0">
                <a:latin typeface="Times New Roman" panose="02020603050405020304" pitchFamily="18" charset="0"/>
                <a:cs typeface="Times New Roman" panose="02020603050405020304" pitchFamily="18" charset="0"/>
              </a:rPr>
              <a:t> (Scikit-learn).</a:t>
            </a:r>
          </a:p>
          <a:p>
            <a:pPr>
              <a:buClr>
                <a:srgbClr val="0070C0"/>
              </a:buClr>
              <a:buFont typeface="Wingdings" panose="05000000000000000000" pitchFamily="2" charset="2"/>
              <a:buChar char="Ø"/>
            </a:pPr>
            <a:r>
              <a:rPr lang="en-US" sz="4300" dirty="0">
                <a:latin typeface="Times New Roman" panose="02020603050405020304" pitchFamily="18" charset="0"/>
                <a:cs typeface="Times New Roman" panose="02020603050405020304" pitchFamily="18" charset="0"/>
              </a:rPr>
              <a:t>Feature Engineering: </a:t>
            </a:r>
            <a:r>
              <a:rPr lang="en-US" sz="4300" dirty="0" err="1">
                <a:latin typeface="Times New Roman" panose="02020603050405020304" pitchFamily="18" charset="0"/>
                <a:cs typeface="Times New Roman" panose="02020603050405020304" pitchFamily="18" charset="0"/>
              </a:rPr>
              <a:t>FeatureTools</a:t>
            </a:r>
            <a:r>
              <a:rPr lang="en-US" sz="4300" dirty="0">
                <a:latin typeface="Times New Roman" panose="02020603050405020304" pitchFamily="18" charset="0"/>
                <a:cs typeface="Times New Roman" panose="02020603050405020304" pitchFamily="18" charset="0"/>
              </a:rPr>
              <a:t>, SciPy, OpenAI Codex.</a:t>
            </a:r>
          </a:p>
          <a:p>
            <a:pPr>
              <a:buClr>
                <a:srgbClr val="0070C0"/>
              </a:buClr>
              <a:buFont typeface="Wingdings" panose="05000000000000000000" pitchFamily="2" charset="2"/>
              <a:buChar char="Ø"/>
            </a:pPr>
            <a:r>
              <a:rPr lang="en-US" sz="4300" dirty="0">
                <a:latin typeface="Times New Roman" panose="02020603050405020304" pitchFamily="18" charset="0"/>
                <a:cs typeface="Times New Roman" panose="02020603050405020304" pitchFamily="18" charset="0"/>
              </a:rPr>
              <a:t>Outlier Detection: Isolation Forest, Z-score, DBSCAN.</a:t>
            </a:r>
          </a:p>
          <a:p>
            <a:pPr>
              <a:buClr>
                <a:srgbClr val="0070C0"/>
              </a:buClr>
              <a:buFont typeface="Wingdings" panose="05000000000000000000" pitchFamily="2" charset="2"/>
              <a:buChar char="Ø"/>
            </a:pPr>
            <a:r>
              <a:rPr lang="en-US" sz="4300" dirty="0">
                <a:latin typeface="Times New Roman" panose="02020603050405020304" pitchFamily="18" charset="0"/>
                <a:cs typeface="Times New Roman" panose="02020603050405020304" pitchFamily="18" charset="0"/>
              </a:rPr>
              <a:t>Data Transformation: </a:t>
            </a:r>
            <a:r>
              <a:rPr lang="en-US" sz="4300" dirty="0" err="1">
                <a:latin typeface="Times New Roman" panose="02020603050405020304" pitchFamily="18" charset="0"/>
                <a:cs typeface="Times New Roman" panose="02020603050405020304" pitchFamily="18" charset="0"/>
              </a:rPr>
              <a:t>MinMaxScaler</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StandardScaler</a:t>
            </a:r>
            <a:r>
              <a:rPr lang="en-US" sz="4300" dirty="0">
                <a:latin typeface="Times New Roman" panose="02020603050405020304" pitchFamily="18" charset="0"/>
                <a:cs typeface="Times New Roman" panose="02020603050405020304" pitchFamily="18" charset="0"/>
              </a:rPr>
              <a:t>, PCA (Principal Component Analysis).</a:t>
            </a:r>
          </a:p>
          <a:p>
            <a:endParaRPr lang="en-US" dirty="0"/>
          </a:p>
        </p:txBody>
      </p:sp>
      <p:pic>
        <p:nvPicPr>
          <p:cNvPr id="3" name="Picture 6">
            <a:extLst>
              <a:ext uri="{FF2B5EF4-FFF2-40B4-BE49-F238E27FC236}">
                <a16:creationId xmlns:a16="http://schemas.microsoft.com/office/drawing/2014/main" id="{C2DE0648-6DDB-D121-7AA3-26933B4380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528F61-CD34-F478-0AB4-623EA71A3483}"/>
              </a:ext>
            </a:extLst>
          </p:cNvPr>
          <p:cNvSpPr txBox="1"/>
          <p:nvPr/>
        </p:nvSpPr>
        <p:spPr>
          <a:xfrm>
            <a:off x="238875" y="497944"/>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Data Cleaning and Preprocessing</a:t>
            </a:r>
          </a:p>
        </p:txBody>
      </p:sp>
      <p:sp>
        <p:nvSpPr>
          <p:cNvPr id="6" name="Date Placeholder 5">
            <a:extLst>
              <a:ext uri="{FF2B5EF4-FFF2-40B4-BE49-F238E27FC236}">
                <a16:creationId xmlns:a16="http://schemas.microsoft.com/office/drawing/2014/main" id="{3E9488BA-18DC-6B55-D78F-EE18F6EC4EFF}"/>
              </a:ext>
            </a:extLst>
          </p:cNvPr>
          <p:cNvSpPr>
            <a:spLocks noGrp="1"/>
          </p:cNvSpPr>
          <p:nvPr>
            <p:ph type="dt" sz="half" idx="10"/>
          </p:nvPr>
        </p:nvSpPr>
        <p:spPr/>
        <p:txBody>
          <a:bodyPr/>
          <a:lstStyle/>
          <a:p>
            <a:fld id="{DE2FA6EE-E550-43DA-9C04-0DE9183919F5}" type="datetime1">
              <a:rPr lang="en-US" smtClean="0"/>
              <a:t>2/26/2025</a:t>
            </a:fld>
            <a:endParaRPr lang="en-US"/>
          </a:p>
        </p:txBody>
      </p:sp>
      <p:sp>
        <p:nvSpPr>
          <p:cNvPr id="8" name="Slide Number Placeholder 7">
            <a:extLst>
              <a:ext uri="{FF2B5EF4-FFF2-40B4-BE49-F238E27FC236}">
                <a16:creationId xmlns:a16="http://schemas.microsoft.com/office/drawing/2014/main" id="{072304C5-AD93-4A97-45C7-65975D522596}"/>
              </a:ext>
            </a:extLst>
          </p:cNvPr>
          <p:cNvSpPr>
            <a:spLocks noGrp="1"/>
          </p:cNvSpPr>
          <p:nvPr>
            <p:ph type="sldNum" sz="quarter" idx="12"/>
          </p:nvPr>
        </p:nvSpPr>
        <p:spPr/>
        <p:txBody>
          <a:bodyPr/>
          <a:lstStyle/>
          <a:p>
            <a:fld id="{94E874AE-B8F4-4EBC-A6EC-20DF7EEB4098}" type="slidenum">
              <a:rPr lang="en-US" smtClean="0"/>
              <a:t>19</a:t>
            </a:fld>
            <a:endParaRPr lang="en-US"/>
          </a:p>
        </p:txBody>
      </p:sp>
      <p:pic>
        <p:nvPicPr>
          <p:cNvPr id="15362" name="Picture 2" descr="13 Data Cleaning and Preprocessing (11/7) | MUED 540">
            <a:extLst>
              <a:ext uri="{FF2B5EF4-FFF2-40B4-BE49-F238E27FC236}">
                <a16:creationId xmlns:a16="http://schemas.microsoft.com/office/drawing/2014/main" id="{9E5A3831-2AD9-3AB0-51CA-AC29E093EF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4681" y="2883948"/>
            <a:ext cx="4358061" cy="2435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043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154FC3-56FE-E065-0F82-232FCF2A5118}"/>
              </a:ext>
            </a:extLst>
          </p:cNvPr>
          <p:cNvPicPr>
            <a:picLocks noChangeAspect="1"/>
          </p:cNvPicPr>
          <p:nvPr/>
        </p:nvPicPr>
        <p:blipFill>
          <a:blip r:embed="rId3"/>
          <a:stretch>
            <a:fillRect/>
          </a:stretch>
        </p:blipFill>
        <p:spPr>
          <a:xfrm>
            <a:off x="681140" y="1590598"/>
            <a:ext cx="11248148" cy="547396"/>
          </a:xfrm>
          <a:prstGeom prst="rect">
            <a:avLst/>
          </a:prstGeom>
        </p:spPr>
      </p:pic>
      <p:sp>
        <p:nvSpPr>
          <p:cNvPr id="2" name="Title 1">
            <a:extLst>
              <a:ext uri="{FF2B5EF4-FFF2-40B4-BE49-F238E27FC236}">
                <a16:creationId xmlns:a16="http://schemas.microsoft.com/office/drawing/2014/main" id="{FAF4E083-7611-3E29-F55A-0C3FF3A7C1C3}"/>
              </a:ext>
            </a:extLst>
          </p:cNvPr>
          <p:cNvSpPr>
            <a:spLocks noGrp="1"/>
          </p:cNvSpPr>
          <p:nvPr>
            <p:ph type="title"/>
          </p:nvPr>
        </p:nvSpPr>
        <p:spPr>
          <a:xfrm>
            <a:off x="172772" y="136612"/>
            <a:ext cx="10515600" cy="1325563"/>
          </a:xfrm>
        </p:spPr>
        <p:txBody>
          <a:bodyPr>
            <a:noAutofit/>
          </a:bodyPr>
          <a:lstStyle/>
          <a:p>
            <a:r>
              <a:rPr lang="en-US" dirty="0">
                <a:latin typeface="Times New Roman" panose="02020603050405020304" pitchFamily="18" charset="0"/>
                <a:cs typeface="Times New Roman" panose="02020603050405020304" pitchFamily="18" charset="0"/>
              </a:rPr>
              <a:t>What is Artificial Intelligence?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373B14-9BB3-25E3-122C-7E02ED491C68}"/>
              </a:ext>
            </a:extLst>
          </p:cNvPr>
          <p:cNvSpPr>
            <a:spLocks noGrp="1"/>
          </p:cNvSpPr>
          <p:nvPr>
            <p:ph idx="1"/>
          </p:nvPr>
        </p:nvSpPr>
        <p:spPr>
          <a:xfrm>
            <a:off x="216066" y="1030814"/>
            <a:ext cx="6585430" cy="4351338"/>
          </a:xfrm>
        </p:spPr>
        <p:txBody>
          <a:bodyPr/>
          <a:lstStyle/>
          <a:p>
            <a:r>
              <a:rPr lang="en-US" sz="2000" dirty="0"/>
              <a:t>AI is the ability of a computer or machine to mimic human intelligence, such as learning, problem-solving, and decision-making. It encompasses a wide range of techniques and approaches.</a:t>
            </a:r>
          </a:p>
          <a:p>
            <a:r>
              <a:rPr lang="en-US" sz="2400" b="1" dirty="0"/>
              <a:t>Types of Artificial Intelligence </a:t>
            </a:r>
          </a:p>
          <a:p>
            <a:endParaRPr lang="en-US" dirty="0"/>
          </a:p>
        </p:txBody>
      </p:sp>
      <p:pic>
        <p:nvPicPr>
          <p:cNvPr id="5" name="Picture 4">
            <a:extLst>
              <a:ext uri="{FF2B5EF4-FFF2-40B4-BE49-F238E27FC236}">
                <a16:creationId xmlns:a16="http://schemas.microsoft.com/office/drawing/2014/main" id="{33F4E5E0-BA9E-45A1-FC26-2E02E7A8D3BF}"/>
              </a:ext>
            </a:extLst>
          </p:cNvPr>
          <p:cNvPicPr>
            <a:picLocks noChangeAspect="1"/>
          </p:cNvPicPr>
          <p:nvPr/>
        </p:nvPicPr>
        <p:blipFill>
          <a:blip r:embed="rId4"/>
          <a:stretch>
            <a:fillRect/>
          </a:stretch>
        </p:blipFill>
        <p:spPr>
          <a:xfrm>
            <a:off x="6788812" y="898157"/>
            <a:ext cx="5187122" cy="2530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F0A23752-A1DB-1E5B-0B56-D8C2F7C207EB}"/>
              </a:ext>
            </a:extLst>
          </p:cNvPr>
          <p:cNvSpPr txBox="1"/>
          <p:nvPr/>
        </p:nvSpPr>
        <p:spPr>
          <a:xfrm>
            <a:off x="172772" y="2686579"/>
            <a:ext cx="6132442" cy="3693319"/>
          </a:xfrm>
          <a:prstGeom prst="rect">
            <a:avLst/>
          </a:prstGeom>
          <a:noFill/>
        </p:spPr>
        <p:txBody>
          <a:bodyPr wrap="square">
            <a:spAutoFit/>
          </a:bodyPr>
          <a:lstStyle/>
          <a:p>
            <a:r>
              <a:rPr lang="en-US" b="1" dirty="0"/>
              <a:t>a. Artificial Narrow Intelligence (ANI)</a:t>
            </a:r>
          </a:p>
          <a:p>
            <a:pPr>
              <a:buFont typeface="Arial" panose="020B0604020202020204" pitchFamily="34" charset="0"/>
              <a:buChar char="•"/>
            </a:pPr>
            <a:r>
              <a:rPr lang="en-US" b="1" dirty="0"/>
              <a:t>Definition</a:t>
            </a:r>
            <a:r>
              <a:rPr lang="en-US" dirty="0"/>
              <a:t>: Focused on a single task with narrow capabilities.</a:t>
            </a:r>
          </a:p>
          <a:p>
            <a:pPr>
              <a:buFont typeface="Arial" panose="020B0604020202020204" pitchFamily="34" charset="0"/>
              <a:buChar char="•"/>
            </a:pPr>
            <a:r>
              <a:rPr lang="en-US" b="1" dirty="0"/>
              <a:t>Examples</a:t>
            </a:r>
            <a:r>
              <a:rPr lang="en-US" dirty="0"/>
              <a:t>: Google Translate, weather prediction systems.</a:t>
            </a:r>
          </a:p>
          <a:p>
            <a:r>
              <a:rPr lang="en-US" b="1" dirty="0"/>
              <a:t>b. Artificial General Intelligence (AGI)</a:t>
            </a:r>
          </a:p>
          <a:p>
            <a:pPr>
              <a:buFont typeface="Arial" panose="020B0604020202020204" pitchFamily="34" charset="0"/>
              <a:buChar char="•"/>
            </a:pPr>
            <a:r>
              <a:rPr lang="en-US" b="1" dirty="0"/>
              <a:t>Definition</a:t>
            </a:r>
            <a:r>
              <a:rPr lang="en-US" dirty="0"/>
              <a:t>: The ability to perform multiple tasks with human-like cognitive abilities.</a:t>
            </a:r>
          </a:p>
          <a:p>
            <a:pPr>
              <a:buFont typeface="Arial" panose="020B0604020202020204" pitchFamily="34" charset="0"/>
              <a:buChar char="•"/>
            </a:pPr>
            <a:r>
              <a:rPr lang="en-US" b="1" dirty="0"/>
              <a:t>Examples</a:t>
            </a:r>
            <a:r>
              <a:rPr lang="en-US" dirty="0"/>
              <a:t>: Theoretical AGI systems.</a:t>
            </a:r>
          </a:p>
          <a:p>
            <a:r>
              <a:rPr lang="en-US" b="1" dirty="0"/>
              <a:t>c. Artificial Superintelligence (ASI)</a:t>
            </a:r>
          </a:p>
          <a:p>
            <a:pPr>
              <a:buFont typeface="Arial" panose="020B0604020202020204" pitchFamily="34" charset="0"/>
              <a:buChar char="•"/>
            </a:pPr>
            <a:r>
              <a:rPr lang="en-US" b="1" dirty="0"/>
              <a:t>Definition</a:t>
            </a:r>
            <a:r>
              <a:rPr lang="en-US" dirty="0"/>
              <a:t>: AI that exceeds human intelligence and abilities.</a:t>
            </a:r>
          </a:p>
          <a:p>
            <a:pPr>
              <a:buFont typeface="Arial" panose="020B0604020202020204" pitchFamily="34" charset="0"/>
              <a:buChar char="•"/>
            </a:pPr>
            <a:r>
              <a:rPr lang="en-US" b="1" dirty="0"/>
              <a:t>Examples</a:t>
            </a:r>
            <a:r>
              <a:rPr lang="en-US" dirty="0"/>
              <a:t>: Hypothetical AI, often portrayed in sci-fi </a:t>
            </a:r>
          </a:p>
          <a:p>
            <a:r>
              <a:rPr lang="en-US" dirty="0"/>
              <a:t>movies like </a:t>
            </a:r>
            <a:r>
              <a:rPr lang="en-US" i="1" dirty="0"/>
              <a:t>Her</a:t>
            </a:r>
            <a:r>
              <a:rPr lang="en-US" dirty="0"/>
              <a:t> or </a:t>
            </a:r>
            <a:r>
              <a:rPr lang="en-US" i="1" dirty="0"/>
              <a:t>Ex Machina</a:t>
            </a:r>
            <a:r>
              <a:rPr lang="en-US" dirty="0"/>
              <a:t>.</a:t>
            </a:r>
          </a:p>
        </p:txBody>
      </p:sp>
      <p:pic>
        <p:nvPicPr>
          <p:cNvPr id="13" name="Picture 12">
            <a:extLst>
              <a:ext uri="{FF2B5EF4-FFF2-40B4-BE49-F238E27FC236}">
                <a16:creationId xmlns:a16="http://schemas.microsoft.com/office/drawing/2014/main" id="{66C57620-62E4-4996-01DD-FA84B2BF243B}"/>
              </a:ext>
            </a:extLst>
          </p:cNvPr>
          <p:cNvPicPr>
            <a:picLocks noChangeAspect="1"/>
          </p:cNvPicPr>
          <p:nvPr/>
        </p:nvPicPr>
        <p:blipFill>
          <a:blip r:embed="rId5"/>
          <a:stretch>
            <a:fillRect/>
          </a:stretch>
        </p:blipFill>
        <p:spPr>
          <a:xfrm>
            <a:off x="6096000" y="3921489"/>
            <a:ext cx="5958439" cy="2282946"/>
          </a:xfrm>
          <a:prstGeom prst="rect">
            <a:avLst/>
          </a:prstGeom>
          <a:ln>
            <a:noFill/>
          </a:ln>
          <a:effectLst>
            <a:outerShdw blurRad="292100" dist="139700" dir="2700000" algn="tl" rotWithShape="0">
              <a:srgbClr val="333333">
                <a:alpha val="65000"/>
              </a:srgbClr>
            </a:outerShdw>
          </a:effectLst>
        </p:spPr>
      </p:pic>
      <p:sp>
        <p:nvSpPr>
          <p:cNvPr id="7" name="Date Placeholder 6">
            <a:extLst>
              <a:ext uri="{FF2B5EF4-FFF2-40B4-BE49-F238E27FC236}">
                <a16:creationId xmlns:a16="http://schemas.microsoft.com/office/drawing/2014/main" id="{6590438B-9525-5EE9-0F77-DED923084142}"/>
              </a:ext>
            </a:extLst>
          </p:cNvPr>
          <p:cNvSpPr>
            <a:spLocks noGrp="1"/>
          </p:cNvSpPr>
          <p:nvPr>
            <p:ph type="dt" sz="half" idx="10"/>
          </p:nvPr>
        </p:nvSpPr>
        <p:spPr/>
        <p:txBody>
          <a:bodyPr/>
          <a:lstStyle/>
          <a:p>
            <a:fld id="{EEB67478-7F06-4432-A862-093A1D48BCFE}" type="datetime1">
              <a:rPr lang="en-US" smtClean="0"/>
              <a:t>2/26/2025</a:t>
            </a:fld>
            <a:endParaRPr lang="en-US"/>
          </a:p>
        </p:txBody>
      </p:sp>
      <p:sp>
        <p:nvSpPr>
          <p:cNvPr id="8" name="Slide Number Placeholder 7">
            <a:extLst>
              <a:ext uri="{FF2B5EF4-FFF2-40B4-BE49-F238E27FC236}">
                <a16:creationId xmlns:a16="http://schemas.microsoft.com/office/drawing/2014/main" id="{D4CBD9A4-CB84-A92B-4D9A-5E1D269F6A04}"/>
              </a:ext>
            </a:extLst>
          </p:cNvPr>
          <p:cNvSpPr>
            <a:spLocks noGrp="1"/>
          </p:cNvSpPr>
          <p:nvPr>
            <p:ph type="sldNum" sz="quarter" idx="12"/>
          </p:nvPr>
        </p:nvSpPr>
        <p:spPr/>
        <p:txBody>
          <a:bodyPr/>
          <a:lstStyle/>
          <a:p>
            <a:fld id="{6E739343-EDE5-4972-96CF-6EB2A8A7049F}" type="slidenum">
              <a:rPr lang="en-US" smtClean="0"/>
              <a:t>2</a:t>
            </a:fld>
            <a:endParaRPr lang="en-US"/>
          </a:p>
        </p:txBody>
      </p:sp>
      <p:pic>
        <p:nvPicPr>
          <p:cNvPr id="10" name="Picture 6">
            <a:extLst>
              <a:ext uri="{FF2B5EF4-FFF2-40B4-BE49-F238E27FC236}">
                <a16:creationId xmlns:a16="http://schemas.microsoft.com/office/drawing/2014/main" id="{30E11847-87C9-D7F8-D311-687DE2B2BE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019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FA884-6331-A72E-343D-1B99F9998FD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385BA69-1449-FF28-F2F0-663ACD77C9EC}"/>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01DFE30E-5F0A-B4F8-06D7-1E5855CD7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9D65F5ED-22D1-DBF9-1F36-BA18B3E6B006}"/>
              </a:ext>
            </a:extLst>
          </p:cNvPr>
          <p:cNvSpPr>
            <a:spLocks noGrp="1"/>
          </p:cNvSpPr>
          <p:nvPr>
            <p:ph idx="1"/>
          </p:nvPr>
        </p:nvSpPr>
        <p:spPr>
          <a:xfrm>
            <a:off x="360680" y="1322494"/>
            <a:ext cx="10058400" cy="4023360"/>
          </a:xfrm>
        </p:spPr>
        <p:txBody>
          <a:bodyPr>
            <a:normAutofit fontScale="25000" lnSpcReduction="20000"/>
          </a:bodyPr>
          <a:lstStyle/>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Statistical Analysis</a:t>
            </a:r>
            <a:r>
              <a:rPr lang="en-US" sz="5600" dirty="0">
                <a:latin typeface="Times New Roman" panose="02020603050405020304" pitchFamily="18" charset="0"/>
                <a:cs typeface="Times New Roman" panose="02020603050405020304" pitchFamily="18" charset="0"/>
              </a:rPr>
              <a:t> is the process of collecting, organizing, and interpreting numerical data to uncover patterns and insights.</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Hypothesis Testing</a:t>
            </a:r>
            <a:r>
              <a:rPr lang="en-US" sz="5600" dirty="0">
                <a:latin typeface="Times New Roman" panose="02020603050405020304" pitchFamily="18" charset="0"/>
                <a:cs typeface="Times New Roman" panose="02020603050405020304" pitchFamily="18" charset="0"/>
              </a:rPr>
              <a:t> – Validating assumptions about data using statistical tests.</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Inferential Statistics</a:t>
            </a:r>
            <a:r>
              <a:rPr lang="en-US" sz="5600" dirty="0">
                <a:latin typeface="Times New Roman" panose="02020603050405020304" pitchFamily="18" charset="0"/>
                <a:cs typeface="Times New Roman" panose="02020603050405020304" pitchFamily="18" charset="0"/>
              </a:rPr>
              <a:t> – Drawing conclusions from sample data to apply to larger populations.</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Bayesian Statistics</a:t>
            </a:r>
            <a:r>
              <a:rPr lang="en-US" sz="5600" dirty="0">
                <a:latin typeface="Times New Roman" panose="02020603050405020304" pitchFamily="18" charset="0"/>
                <a:cs typeface="Times New Roman" panose="02020603050405020304" pitchFamily="18" charset="0"/>
              </a:rPr>
              <a:t> – Applying probability to update predictions based on new data.</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Survival Analysis</a:t>
            </a:r>
            <a:r>
              <a:rPr lang="en-US" sz="5600" dirty="0">
                <a:latin typeface="Times New Roman" panose="02020603050405020304" pitchFamily="18" charset="0"/>
                <a:cs typeface="Times New Roman" panose="02020603050405020304" pitchFamily="18" charset="0"/>
              </a:rPr>
              <a:t> – Examining time-to-event data (e.g., predicting patient survival rates).</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Time Series Analysis</a:t>
            </a:r>
            <a:r>
              <a:rPr lang="en-US" sz="5600" dirty="0">
                <a:latin typeface="Times New Roman" panose="02020603050405020304" pitchFamily="18" charset="0"/>
                <a:cs typeface="Times New Roman" panose="02020603050405020304" pitchFamily="18" charset="0"/>
              </a:rPr>
              <a:t> – Analyzing trends and forecasting future values (e.g., stock prices).</a:t>
            </a:r>
          </a:p>
          <a:p>
            <a:pPr marL="0" indent="0">
              <a:lnSpc>
                <a:spcPct val="120000"/>
              </a:lnSpc>
              <a:spcBef>
                <a:spcPts val="0"/>
              </a:spcBef>
              <a:buNone/>
            </a:pPr>
            <a:r>
              <a:rPr lang="en-US" sz="5600" b="1" dirty="0">
                <a:latin typeface="Times New Roman" panose="02020603050405020304" pitchFamily="18" charset="0"/>
                <a:cs typeface="Times New Roman" panose="02020603050405020304" pitchFamily="18" charset="0"/>
              </a:rPr>
              <a:t>Regression Analysis</a:t>
            </a:r>
            <a:r>
              <a:rPr lang="en-US" sz="5600" dirty="0">
                <a:latin typeface="Times New Roman" panose="02020603050405020304" pitchFamily="18" charset="0"/>
                <a:cs typeface="Times New Roman" panose="02020603050405020304" pitchFamily="18" charset="0"/>
              </a:rPr>
              <a:t> – Identifying relationships between variables and making predictions.</a:t>
            </a:r>
          </a:p>
          <a:p>
            <a:pPr>
              <a:lnSpc>
                <a:spcPct val="120000"/>
              </a:lnSpc>
              <a:spcBef>
                <a:spcPts val="0"/>
              </a:spcBef>
            </a:pPr>
            <a:r>
              <a:rPr lang="en-US" sz="5600" b="1" dirty="0">
                <a:latin typeface="Times New Roman" panose="02020603050405020304" pitchFamily="18" charset="0"/>
                <a:cs typeface="Times New Roman" panose="02020603050405020304" pitchFamily="18" charset="0"/>
              </a:rPr>
              <a:t>🔹 </a:t>
            </a:r>
            <a:r>
              <a:rPr lang="en-US" sz="5600" b="1" dirty="0" err="1">
                <a:latin typeface="Times New Roman" panose="02020603050405020304" pitchFamily="18" charset="0"/>
                <a:cs typeface="Times New Roman" panose="02020603050405020304" pitchFamily="18" charset="0"/>
              </a:rPr>
              <a:t>Softwares</a:t>
            </a:r>
            <a:r>
              <a:rPr lang="en-US" sz="5600" b="1" dirty="0">
                <a:latin typeface="Times New Roman" panose="02020603050405020304" pitchFamily="18" charset="0"/>
                <a:cs typeface="Times New Roman" panose="02020603050405020304" pitchFamily="18" charset="0"/>
              </a:rPr>
              <a:t> &amp; Tools Used?</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R (ggplot2, </a:t>
            </a:r>
            <a:r>
              <a:rPr lang="en-US" sz="5600" dirty="0" err="1">
                <a:latin typeface="Times New Roman" panose="02020603050405020304" pitchFamily="18" charset="0"/>
                <a:cs typeface="Times New Roman" panose="02020603050405020304" pitchFamily="18" charset="0"/>
              </a:rPr>
              <a:t>dplyr</a:t>
            </a:r>
            <a:r>
              <a:rPr lang="en-US" sz="5600" dirty="0">
                <a:latin typeface="Times New Roman" panose="02020603050405020304" pitchFamily="18" charset="0"/>
                <a:cs typeface="Times New Roman" panose="02020603050405020304" pitchFamily="18" charset="0"/>
              </a:rPr>
              <a:t>, caret) – Statistical computing and visualization.</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Python (SciPy, </a:t>
            </a:r>
            <a:r>
              <a:rPr lang="en-US" sz="5600" dirty="0" err="1">
                <a:latin typeface="Times New Roman" panose="02020603050405020304" pitchFamily="18" charset="0"/>
                <a:cs typeface="Times New Roman" panose="02020603050405020304" pitchFamily="18" charset="0"/>
              </a:rPr>
              <a:t>Statsmodels</a:t>
            </a:r>
            <a:r>
              <a:rPr lang="en-US" sz="5600" dirty="0">
                <a:latin typeface="Times New Roman" panose="02020603050405020304" pitchFamily="18" charset="0"/>
                <a:cs typeface="Times New Roman" panose="02020603050405020304" pitchFamily="18" charset="0"/>
              </a:rPr>
              <a:t>, NumPy, Pandas) – Data analysis and hypothesis testing.</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SPSS, SAS – Advanced statistical modeling for research and business.</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Excel – Basic statistical functions and regression analysis.</a:t>
            </a:r>
          </a:p>
          <a:p>
            <a:pPr>
              <a:lnSpc>
                <a:spcPct val="120000"/>
              </a:lnSpc>
              <a:spcBef>
                <a:spcPts val="0"/>
              </a:spcBef>
            </a:pPr>
            <a:r>
              <a:rPr lang="en-US" sz="5600" b="1" dirty="0">
                <a:latin typeface="Times New Roman" panose="02020603050405020304" pitchFamily="18" charset="0"/>
                <a:cs typeface="Times New Roman" panose="02020603050405020304" pitchFamily="18" charset="0"/>
              </a:rPr>
              <a:t>🔹 Application?</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Finance: Risk modeling, market trend analysis.</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Healthcare: Disease prediction, survival rate estimation.</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Marketing: Customer behavior analysis, A/B testing.</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Engineering: Quality control and reliability testing.</a:t>
            </a:r>
          </a:p>
          <a:p>
            <a:pPr>
              <a:lnSpc>
                <a:spcPct val="120000"/>
              </a:lnSpc>
              <a:spcBef>
                <a:spcPts val="0"/>
              </a:spcBef>
              <a:buClr>
                <a:srgbClr val="0070C0"/>
              </a:buClr>
              <a:buFont typeface="Wingdings" panose="05000000000000000000" pitchFamily="2" charset="2"/>
              <a:buChar char="Ø"/>
            </a:pPr>
            <a:r>
              <a:rPr lang="en-US" sz="5600" dirty="0">
                <a:latin typeface="Times New Roman" panose="02020603050405020304" pitchFamily="18" charset="0"/>
                <a:cs typeface="Times New Roman" panose="02020603050405020304" pitchFamily="18" charset="0"/>
              </a:rPr>
              <a:t>Social Sciences: Survey analysis and policy research.</a:t>
            </a:r>
          </a:p>
          <a:p>
            <a:endParaRPr lang="en-US" dirty="0"/>
          </a:p>
        </p:txBody>
      </p:sp>
      <p:pic>
        <p:nvPicPr>
          <p:cNvPr id="3" name="Picture 6">
            <a:extLst>
              <a:ext uri="{FF2B5EF4-FFF2-40B4-BE49-F238E27FC236}">
                <a16:creationId xmlns:a16="http://schemas.microsoft.com/office/drawing/2014/main" id="{98887969-1229-BDA4-4314-DBD135E42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4BE504-51FE-09BB-0E35-BBC5A6A3D3F3}"/>
              </a:ext>
            </a:extLst>
          </p:cNvPr>
          <p:cNvSpPr txBox="1"/>
          <p:nvPr/>
        </p:nvSpPr>
        <p:spPr>
          <a:xfrm>
            <a:off x="944880" y="687224"/>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Statistical Analysis</a:t>
            </a:r>
          </a:p>
        </p:txBody>
      </p:sp>
      <p:sp>
        <p:nvSpPr>
          <p:cNvPr id="6" name="Date Placeholder 5">
            <a:extLst>
              <a:ext uri="{FF2B5EF4-FFF2-40B4-BE49-F238E27FC236}">
                <a16:creationId xmlns:a16="http://schemas.microsoft.com/office/drawing/2014/main" id="{3D8C119A-65F0-17E0-2F54-07E1C99F7826}"/>
              </a:ext>
            </a:extLst>
          </p:cNvPr>
          <p:cNvSpPr>
            <a:spLocks noGrp="1"/>
          </p:cNvSpPr>
          <p:nvPr>
            <p:ph type="dt" sz="half" idx="10"/>
          </p:nvPr>
        </p:nvSpPr>
        <p:spPr/>
        <p:txBody>
          <a:bodyPr/>
          <a:lstStyle/>
          <a:p>
            <a:fld id="{F0F10619-BD50-4237-BC12-51DC5FDA3997}" type="datetime1">
              <a:rPr lang="en-US" smtClean="0"/>
              <a:t>2/26/2025</a:t>
            </a:fld>
            <a:endParaRPr lang="en-US"/>
          </a:p>
        </p:txBody>
      </p:sp>
      <p:sp>
        <p:nvSpPr>
          <p:cNvPr id="8" name="Slide Number Placeholder 7">
            <a:extLst>
              <a:ext uri="{FF2B5EF4-FFF2-40B4-BE49-F238E27FC236}">
                <a16:creationId xmlns:a16="http://schemas.microsoft.com/office/drawing/2014/main" id="{63866281-DF87-7332-55AB-3CE36785870D}"/>
              </a:ext>
            </a:extLst>
          </p:cNvPr>
          <p:cNvSpPr>
            <a:spLocks noGrp="1"/>
          </p:cNvSpPr>
          <p:nvPr>
            <p:ph type="sldNum" sz="quarter" idx="12"/>
          </p:nvPr>
        </p:nvSpPr>
        <p:spPr/>
        <p:txBody>
          <a:bodyPr/>
          <a:lstStyle/>
          <a:p>
            <a:fld id="{94E874AE-B8F4-4EBC-A6EC-20DF7EEB4098}" type="slidenum">
              <a:rPr lang="en-US" smtClean="0"/>
              <a:t>20</a:t>
            </a:fld>
            <a:endParaRPr lang="en-US"/>
          </a:p>
        </p:txBody>
      </p:sp>
      <p:pic>
        <p:nvPicPr>
          <p:cNvPr id="13" name="Picture 12">
            <a:extLst>
              <a:ext uri="{FF2B5EF4-FFF2-40B4-BE49-F238E27FC236}">
                <a16:creationId xmlns:a16="http://schemas.microsoft.com/office/drawing/2014/main" id="{B0F608A5-4F42-41D8-3BD2-787F4A4F508C}"/>
              </a:ext>
            </a:extLst>
          </p:cNvPr>
          <p:cNvPicPr>
            <a:picLocks noChangeAspect="1"/>
          </p:cNvPicPr>
          <p:nvPr/>
        </p:nvPicPr>
        <p:blipFill>
          <a:blip r:embed="rId5"/>
          <a:stretch>
            <a:fillRect/>
          </a:stretch>
        </p:blipFill>
        <p:spPr>
          <a:xfrm>
            <a:off x="6916420" y="2156019"/>
            <a:ext cx="5153660" cy="386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802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A9018-C389-BDFA-8A8F-72C6FEF9411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E7BE71F-2DBE-D5A1-2A5D-A32351F391C6}"/>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DC77FE21-50CB-AE9D-62B6-CBD0D01E1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88AABCC8-F1DA-38EA-4A6D-6057F8ADCBDB}"/>
              </a:ext>
            </a:extLst>
          </p:cNvPr>
          <p:cNvSpPr>
            <a:spLocks noGrp="1"/>
          </p:cNvSpPr>
          <p:nvPr>
            <p:ph idx="1"/>
          </p:nvPr>
        </p:nvSpPr>
        <p:spPr>
          <a:xfrm>
            <a:off x="259080" y="1244481"/>
            <a:ext cx="7889240" cy="4023360"/>
          </a:xfrm>
        </p:spPr>
        <p:txBody>
          <a:bodyPr>
            <a:normAutofit fontScale="62500" lnSpcReduction="20000"/>
          </a:bodyPr>
          <a:lstStyle/>
          <a:p>
            <a:pPr marL="0" indent="0">
              <a:lnSpc>
                <a:spcPct val="120000"/>
              </a:lnSpc>
              <a:buNone/>
            </a:pPr>
            <a:r>
              <a:rPr lang="en-US" b="1" dirty="0">
                <a:latin typeface="Times New Roman" panose="02020603050405020304" pitchFamily="18" charset="0"/>
                <a:cs typeface="Times New Roman" panose="02020603050405020304" pitchFamily="18" charset="0"/>
              </a:rPr>
              <a:t>Data Science</a:t>
            </a:r>
            <a:r>
              <a:rPr lang="en-US" dirty="0">
                <a:latin typeface="Times New Roman" panose="02020603050405020304" pitchFamily="18" charset="0"/>
                <a:cs typeface="Times New Roman" panose="02020603050405020304" pitchFamily="18" charset="0"/>
              </a:rPr>
              <a:t> applies statistical, machine learning, and AI techniques to extract insights and make data-driven decisions across industries.</a:t>
            </a:r>
          </a:p>
          <a:p>
            <a:pPr marL="0" indent="0">
              <a:buNone/>
            </a:pPr>
            <a:r>
              <a:rPr lang="en-US" b="1" dirty="0">
                <a:latin typeface="Times New Roman" panose="02020603050405020304" pitchFamily="18" charset="0"/>
                <a:cs typeface="Times New Roman" panose="02020603050405020304" pitchFamily="18" charset="0"/>
              </a:rPr>
              <a:t>Financial Analytics</a:t>
            </a:r>
            <a:r>
              <a:rPr lang="en-US" dirty="0">
                <a:latin typeface="Times New Roman" panose="02020603050405020304" pitchFamily="18" charset="0"/>
                <a:cs typeface="Times New Roman" panose="02020603050405020304" pitchFamily="18" charset="0"/>
              </a:rPr>
              <a:t> – Predicting stock prices, fraud detection, risk assessment.</a:t>
            </a:r>
          </a:p>
          <a:p>
            <a:pPr marL="0" indent="0">
              <a:buNone/>
            </a:pPr>
            <a:r>
              <a:rPr lang="en-US" b="1" dirty="0">
                <a:latin typeface="Times New Roman" panose="02020603050405020304" pitchFamily="18" charset="0"/>
                <a:cs typeface="Times New Roman" panose="02020603050405020304" pitchFamily="18" charset="0"/>
              </a:rPr>
              <a:t>Healthcare Analytics</a:t>
            </a:r>
            <a:r>
              <a:rPr lang="en-US" dirty="0">
                <a:latin typeface="Times New Roman" panose="02020603050405020304" pitchFamily="18" charset="0"/>
                <a:cs typeface="Times New Roman" panose="02020603050405020304" pitchFamily="18" charset="0"/>
              </a:rPr>
              <a:t> – Patient diagnosis, predictive modeling, medical imaging analysis.</a:t>
            </a:r>
          </a:p>
          <a:p>
            <a:pPr marL="0" indent="0">
              <a:buNone/>
            </a:pPr>
            <a:r>
              <a:rPr lang="en-US" b="1" dirty="0">
                <a:latin typeface="Times New Roman" panose="02020603050405020304" pitchFamily="18" charset="0"/>
                <a:cs typeface="Times New Roman" panose="02020603050405020304" pitchFamily="18" charset="0"/>
              </a:rPr>
              <a:t>Geospatial Analytics</a:t>
            </a:r>
            <a:r>
              <a:rPr lang="en-US" dirty="0">
                <a:latin typeface="Times New Roman" panose="02020603050405020304" pitchFamily="18" charset="0"/>
                <a:cs typeface="Times New Roman" panose="02020603050405020304" pitchFamily="18" charset="0"/>
              </a:rPr>
              <a:t> – Mapping trends, location-based insights, urban planning.</a:t>
            </a:r>
          </a:p>
          <a:p>
            <a:pPr marL="0" indent="0">
              <a:buNone/>
            </a:pPr>
            <a:r>
              <a:rPr lang="en-US" b="1" dirty="0">
                <a:latin typeface="Times New Roman" panose="02020603050405020304" pitchFamily="18" charset="0"/>
                <a:cs typeface="Times New Roman" panose="02020603050405020304" pitchFamily="18" charset="0"/>
              </a:rPr>
              <a:t>Sports Analytics</a:t>
            </a:r>
            <a:r>
              <a:rPr lang="en-US" dirty="0">
                <a:latin typeface="Times New Roman" panose="02020603050405020304" pitchFamily="18" charset="0"/>
                <a:cs typeface="Times New Roman" panose="02020603050405020304" pitchFamily="18" charset="0"/>
              </a:rPr>
              <a:t> – Performance tracking, injury prevention, game strategy optimization.</a:t>
            </a:r>
          </a:p>
          <a:p>
            <a:pPr marL="0" indent="0">
              <a:buNone/>
            </a:pPr>
            <a:r>
              <a:rPr lang="en-US" b="1" dirty="0">
                <a:latin typeface="Times New Roman" panose="02020603050405020304" pitchFamily="18" charset="0"/>
                <a:cs typeface="Times New Roman" panose="02020603050405020304" pitchFamily="18" charset="0"/>
              </a:rPr>
              <a:t>Marketing &amp; Retail Analytics</a:t>
            </a:r>
            <a:r>
              <a:rPr lang="en-US" dirty="0">
                <a:latin typeface="Times New Roman" panose="02020603050405020304" pitchFamily="18" charset="0"/>
                <a:cs typeface="Times New Roman" panose="02020603050405020304" pitchFamily="18" charset="0"/>
              </a:rPr>
              <a:t> – Customer segmentation, demand forecasting, personalized recommendations.</a:t>
            </a: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Softwares</a:t>
            </a:r>
            <a:r>
              <a:rPr lang="en-US" b="1" dirty="0">
                <a:latin typeface="Times New Roman" panose="02020603050405020304" pitchFamily="18" charset="0"/>
                <a:cs typeface="Times New Roman" panose="02020603050405020304" pitchFamily="18" charset="0"/>
              </a:rPr>
              <a:t> &amp; Tools Used?</a:t>
            </a:r>
          </a:p>
          <a:p>
            <a:pPr>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Python (Pandas, Scikit-learn, TensorFlow) – Data processing &amp; machine learning.</a:t>
            </a:r>
          </a:p>
          <a:p>
            <a:pPr>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 (ggplot2, </a:t>
            </a:r>
            <a:r>
              <a:rPr lang="en-US" dirty="0" err="1">
                <a:latin typeface="Times New Roman" panose="02020603050405020304" pitchFamily="18" charset="0"/>
                <a:cs typeface="Times New Roman" panose="02020603050405020304" pitchFamily="18" charset="0"/>
              </a:rPr>
              <a:t>tidymodels</a:t>
            </a:r>
            <a:r>
              <a:rPr lang="en-US" dirty="0">
                <a:latin typeface="Times New Roman" panose="02020603050405020304" pitchFamily="18" charset="0"/>
                <a:cs typeface="Times New Roman" panose="02020603050405020304" pitchFamily="18" charset="0"/>
              </a:rPr>
              <a:t>) – Statistical computing &amp; data visualization.</a:t>
            </a:r>
          </a:p>
          <a:p>
            <a:pPr>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SQL, Apache Spark – Big data management &amp; querying.</a:t>
            </a:r>
          </a:p>
          <a:p>
            <a:pPr>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Tableau, Power BI – Interactive visual analytics.</a:t>
            </a:r>
          </a:p>
          <a:p>
            <a:pPr>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GIS Tools (ArcGIS, QGIS) – Geospatial data processing.</a:t>
            </a:r>
          </a:p>
          <a:p>
            <a:endParaRPr lang="en-US" dirty="0"/>
          </a:p>
        </p:txBody>
      </p:sp>
      <p:pic>
        <p:nvPicPr>
          <p:cNvPr id="3" name="Picture 6">
            <a:extLst>
              <a:ext uri="{FF2B5EF4-FFF2-40B4-BE49-F238E27FC236}">
                <a16:creationId xmlns:a16="http://schemas.microsoft.com/office/drawing/2014/main" id="{A344F3ED-CF65-155C-B4B1-46B6D316B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747DEE-9327-CA3F-057A-83BA6EF76F11}"/>
              </a:ext>
            </a:extLst>
          </p:cNvPr>
          <p:cNvSpPr txBox="1"/>
          <p:nvPr/>
        </p:nvSpPr>
        <p:spPr>
          <a:xfrm>
            <a:off x="364507" y="526578"/>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Data Science in Various Domains</a:t>
            </a:r>
          </a:p>
        </p:txBody>
      </p:sp>
      <p:sp>
        <p:nvSpPr>
          <p:cNvPr id="6" name="Date Placeholder 5">
            <a:extLst>
              <a:ext uri="{FF2B5EF4-FFF2-40B4-BE49-F238E27FC236}">
                <a16:creationId xmlns:a16="http://schemas.microsoft.com/office/drawing/2014/main" id="{8B0BE3F4-4AB3-18A0-B96D-9BB9881892BD}"/>
              </a:ext>
            </a:extLst>
          </p:cNvPr>
          <p:cNvSpPr>
            <a:spLocks noGrp="1"/>
          </p:cNvSpPr>
          <p:nvPr>
            <p:ph type="dt" sz="half" idx="10"/>
          </p:nvPr>
        </p:nvSpPr>
        <p:spPr/>
        <p:txBody>
          <a:bodyPr/>
          <a:lstStyle/>
          <a:p>
            <a:fld id="{4A9E0002-E013-4528-B566-392054FFDC25}" type="datetime1">
              <a:rPr lang="en-US" smtClean="0"/>
              <a:t>2/26/2025</a:t>
            </a:fld>
            <a:endParaRPr lang="en-US"/>
          </a:p>
        </p:txBody>
      </p:sp>
      <p:sp>
        <p:nvSpPr>
          <p:cNvPr id="8" name="Slide Number Placeholder 7">
            <a:extLst>
              <a:ext uri="{FF2B5EF4-FFF2-40B4-BE49-F238E27FC236}">
                <a16:creationId xmlns:a16="http://schemas.microsoft.com/office/drawing/2014/main" id="{B5794ED7-9E5F-7712-73D8-D1121592E561}"/>
              </a:ext>
            </a:extLst>
          </p:cNvPr>
          <p:cNvSpPr>
            <a:spLocks noGrp="1"/>
          </p:cNvSpPr>
          <p:nvPr>
            <p:ph type="sldNum" sz="quarter" idx="12"/>
          </p:nvPr>
        </p:nvSpPr>
        <p:spPr/>
        <p:txBody>
          <a:bodyPr/>
          <a:lstStyle/>
          <a:p>
            <a:fld id="{94E874AE-B8F4-4EBC-A6EC-20DF7EEB4098}" type="slidenum">
              <a:rPr lang="en-US" smtClean="0"/>
              <a:t>21</a:t>
            </a:fld>
            <a:endParaRPr lang="en-US"/>
          </a:p>
        </p:txBody>
      </p:sp>
      <p:pic>
        <p:nvPicPr>
          <p:cNvPr id="13314" name="Picture 2" descr="Data science application redefining industries in 2023">
            <a:extLst>
              <a:ext uri="{FF2B5EF4-FFF2-40B4-BE49-F238E27FC236}">
                <a16:creationId xmlns:a16="http://schemas.microsoft.com/office/drawing/2014/main" id="{FA7681E1-E434-C820-6317-9E4E96BD0C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0700" y="4011642"/>
            <a:ext cx="6373180" cy="19551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69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992FA-A302-A5B8-899B-0E6F9D7E741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9874914-2972-B422-5979-42AC495BBCA3}"/>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6A43F2FF-204B-FC8D-C4CA-31AEB5A92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48ADC2DB-30D7-CF37-E14A-27377C0A0951}"/>
              </a:ext>
            </a:extLst>
          </p:cNvPr>
          <p:cNvSpPr>
            <a:spLocks noGrp="1"/>
          </p:cNvSpPr>
          <p:nvPr>
            <p:ph idx="1"/>
          </p:nvPr>
        </p:nvSpPr>
        <p:spPr>
          <a:xfrm>
            <a:off x="995680" y="702734"/>
            <a:ext cx="10058400" cy="4023360"/>
          </a:xfrm>
        </p:spPr>
        <p:txBody>
          <a:bodyPr/>
          <a:lstStyle/>
          <a:p>
            <a:endParaRPr lang="en-US"/>
          </a:p>
        </p:txBody>
      </p:sp>
      <p:pic>
        <p:nvPicPr>
          <p:cNvPr id="3" name="Picture 6">
            <a:extLst>
              <a:ext uri="{FF2B5EF4-FFF2-40B4-BE49-F238E27FC236}">
                <a16:creationId xmlns:a16="http://schemas.microsoft.com/office/drawing/2014/main" id="{EE6EFEEC-7B09-0B76-52E2-72D2AD70C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E6679A6F-842B-A8B8-E74F-976D44886720}"/>
              </a:ext>
            </a:extLst>
          </p:cNvPr>
          <p:cNvSpPr>
            <a:spLocks noGrp="1"/>
          </p:cNvSpPr>
          <p:nvPr>
            <p:ph type="dt" sz="half" idx="10"/>
          </p:nvPr>
        </p:nvSpPr>
        <p:spPr/>
        <p:txBody>
          <a:bodyPr/>
          <a:lstStyle/>
          <a:p>
            <a:fld id="{7A64C611-C097-45B6-A9FB-C5CE3578D1FC}" type="datetime1">
              <a:rPr lang="en-US" smtClean="0"/>
              <a:t>2/26/2025</a:t>
            </a:fld>
            <a:endParaRPr lang="en-US"/>
          </a:p>
        </p:txBody>
      </p:sp>
      <p:sp>
        <p:nvSpPr>
          <p:cNvPr id="5" name="Slide Number Placeholder 4">
            <a:extLst>
              <a:ext uri="{FF2B5EF4-FFF2-40B4-BE49-F238E27FC236}">
                <a16:creationId xmlns:a16="http://schemas.microsoft.com/office/drawing/2014/main" id="{C995C4D1-F3BB-5E69-D894-AE4A56EB463E}"/>
              </a:ext>
            </a:extLst>
          </p:cNvPr>
          <p:cNvSpPr>
            <a:spLocks noGrp="1"/>
          </p:cNvSpPr>
          <p:nvPr>
            <p:ph type="sldNum" sz="quarter" idx="12"/>
          </p:nvPr>
        </p:nvSpPr>
        <p:spPr/>
        <p:txBody>
          <a:bodyPr/>
          <a:lstStyle/>
          <a:p>
            <a:fld id="{94E874AE-B8F4-4EBC-A6EC-20DF7EEB4098}" type="slidenum">
              <a:rPr lang="en-US" smtClean="0"/>
              <a:t>22</a:t>
            </a:fld>
            <a:endParaRPr lang="en-US"/>
          </a:p>
        </p:txBody>
      </p:sp>
    </p:spTree>
    <p:extLst>
      <p:ext uri="{BB962C8B-B14F-4D97-AF65-F5344CB8AC3E}">
        <p14:creationId xmlns:p14="http://schemas.microsoft.com/office/powerpoint/2010/main" val="796425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630AF-E870-E703-3A8B-B16746A839C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B56D53A-BED3-3FA0-A69D-559F98F923FA}"/>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798C33BE-96B2-C135-A157-FBE265023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6F9B8B6-8D92-906D-7179-680ECF4CD032}"/>
              </a:ext>
            </a:extLst>
          </p:cNvPr>
          <p:cNvSpPr>
            <a:spLocks noGrp="1"/>
          </p:cNvSpPr>
          <p:nvPr>
            <p:ph idx="1"/>
          </p:nvPr>
        </p:nvSpPr>
        <p:spPr/>
        <p:txBody>
          <a:bodyPr/>
          <a:lstStyle/>
          <a:p>
            <a:endParaRPr lang="en-US"/>
          </a:p>
        </p:txBody>
      </p:sp>
      <p:pic>
        <p:nvPicPr>
          <p:cNvPr id="3" name="Picture 6">
            <a:extLst>
              <a:ext uri="{FF2B5EF4-FFF2-40B4-BE49-F238E27FC236}">
                <a16:creationId xmlns:a16="http://schemas.microsoft.com/office/drawing/2014/main" id="{8F92BF2F-FCCB-59BC-463E-715F165C7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9C99E29-BCD5-2866-FB3B-DF1FAF04C816}"/>
              </a:ext>
            </a:extLst>
          </p:cNvPr>
          <p:cNvSpPr>
            <a:spLocks noGrp="1"/>
          </p:cNvSpPr>
          <p:nvPr>
            <p:ph type="dt" sz="half" idx="10"/>
          </p:nvPr>
        </p:nvSpPr>
        <p:spPr/>
        <p:txBody>
          <a:bodyPr/>
          <a:lstStyle/>
          <a:p>
            <a:fld id="{19B9C79D-3505-4F55-8897-76C9379C99E8}" type="datetime1">
              <a:rPr lang="en-US" smtClean="0"/>
              <a:t>2/26/2025</a:t>
            </a:fld>
            <a:endParaRPr lang="en-US"/>
          </a:p>
        </p:txBody>
      </p:sp>
      <p:sp>
        <p:nvSpPr>
          <p:cNvPr id="5" name="Slide Number Placeholder 4">
            <a:extLst>
              <a:ext uri="{FF2B5EF4-FFF2-40B4-BE49-F238E27FC236}">
                <a16:creationId xmlns:a16="http://schemas.microsoft.com/office/drawing/2014/main" id="{71F0D57F-F9FB-16B2-EDD3-CFF036FA52C1}"/>
              </a:ext>
            </a:extLst>
          </p:cNvPr>
          <p:cNvSpPr>
            <a:spLocks noGrp="1"/>
          </p:cNvSpPr>
          <p:nvPr>
            <p:ph type="sldNum" sz="quarter" idx="12"/>
          </p:nvPr>
        </p:nvSpPr>
        <p:spPr/>
        <p:txBody>
          <a:bodyPr/>
          <a:lstStyle/>
          <a:p>
            <a:fld id="{94E874AE-B8F4-4EBC-A6EC-20DF7EEB4098}" type="slidenum">
              <a:rPr lang="en-US" smtClean="0"/>
              <a:t>23</a:t>
            </a:fld>
            <a:endParaRPr lang="en-US"/>
          </a:p>
        </p:txBody>
      </p:sp>
    </p:spTree>
    <p:extLst>
      <p:ext uri="{BB962C8B-B14F-4D97-AF65-F5344CB8AC3E}">
        <p14:creationId xmlns:p14="http://schemas.microsoft.com/office/powerpoint/2010/main" val="3044783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BC774-CAF7-5253-8B73-4831FCBD3F3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0FAE27D-A251-7F90-D349-6C96A5DA0270}"/>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2B95CD44-2F52-FE6D-88D3-064FD588D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BE0B9FAB-4D33-CFE8-29D4-DAC0208689A7}"/>
              </a:ext>
            </a:extLst>
          </p:cNvPr>
          <p:cNvSpPr>
            <a:spLocks noGrp="1"/>
          </p:cNvSpPr>
          <p:nvPr>
            <p:ph idx="1"/>
          </p:nvPr>
        </p:nvSpPr>
        <p:spPr/>
        <p:txBody>
          <a:bodyPr/>
          <a:lstStyle/>
          <a:p>
            <a:endParaRPr lang="en-US"/>
          </a:p>
        </p:txBody>
      </p:sp>
      <p:pic>
        <p:nvPicPr>
          <p:cNvPr id="3" name="Picture 6">
            <a:extLst>
              <a:ext uri="{FF2B5EF4-FFF2-40B4-BE49-F238E27FC236}">
                <a16:creationId xmlns:a16="http://schemas.microsoft.com/office/drawing/2014/main" id="{AE2A9661-2AAE-729D-D6CA-F26E56921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1016B9B-C938-2A95-E98E-E0CC70D797B5}"/>
              </a:ext>
            </a:extLst>
          </p:cNvPr>
          <p:cNvSpPr>
            <a:spLocks noGrp="1"/>
          </p:cNvSpPr>
          <p:nvPr>
            <p:ph type="dt" sz="half" idx="10"/>
          </p:nvPr>
        </p:nvSpPr>
        <p:spPr/>
        <p:txBody>
          <a:bodyPr/>
          <a:lstStyle/>
          <a:p>
            <a:fld id="{87667D35-2818-418B-8424-86D71D7EE20E}" type="datetime1">
              <a:rPr lang="en-US" smtClean="0"/>
              <a:t>2/26/2025</a:t>
            </a:fld>
            <a:endParaRPr lang="en-US"/>
          </a:p>
        </p:txBody>
      </p:sp>
      <p:sp>
        <p:nvSpPr>
          <p:cNvPr id="5" name="Slide Number Placeholder 4">
            <a:extLst>
              <a:ext uri="{FF2B5EF4-FFF2-40B4-BE49-F238E27FC236}">
                <a16:creationId xmlns:a16="http://schemas.microsoft.com/office/drawing/2014/main" id="{DE982271-FA51-F42A-7D15-2577B6D350FB}"/>
              </a:ext>
            </a:extLst>
          </p:cNvPr>
          <p:cNvSpPr>
            <a:spLocks noGrp="1"/>
          </p:cNvSpPr>
          <p:nvPr>
            <p:ph type="sldNum" sz="quarter" idx="12"/>
          </p:nvPr>
        </p:nvSpPr>
        <p:spPr/>
        <p:txBody>
          <a:bodyPr/>
          <a:lstStyle/>
          <a:p>
            <a:fld id="{94E874AE-B8F4-4EBC-A6EC-20DF7EEB4098}" type="slidenum">
              <a:rPr lang="en-US" smtClean="0"/>
              <a:t>24</a:t>
            </a:fld>
            <a:endParaRPr lang="en-US"/>
          </a:p>
        </p:txBody>
      </p:sp>
    </p:spTree>
    <p:extLst>
      <p:ext uri="{BB962C8B-B14F-4D97-AF65-F5344CB8AC3E}">
        <p14:creationId xmlns:p14="http://schemas.microsoft.com/office/powerpoint/2010/main" val="1093819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2D21A-A662-F4C2-BFFD-4905D349B84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8EB0829-0925-A70C-999C-4BADD86E424E}"/>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F6DD9107-7D78-C8F8-C94E-EEF3E1121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4344E803-7321-2BED-9381-EA0980E3DB4A}"/>
              </a:ext>
            </a:extLst>
          </p:cNvPr>
          <p:cNvSpPr>
            <a:spLocks noGrp="1"/>
          </p:cNvSpPr>
          <p:nvPr>
            <p:ph idx="1"/>
          </p:nvPr>
        </p:nvSpPr>
        <p:spPr/>
        <p:txBody>
          <a:bodyPr/>
          <a:lstStyle/>
          <a:p>
            <a:endParaRPr lang="en-US"/>
          </a:p>
        </p:txBody>
      </p:sp>
      <p:pic>
        <p:nvPicPr>
          <p:cNvPr id="3" name="Picture 6">
            <a:extLst>
              <a:ext uri="{FF2B5EF4-FFF2-40B4-BE49-F238E27FC236}">
                <a16:creationId xmlns:a16="http://schemas.microsoft.com/office/drawing/2014/main" id="{39EDBAB3-4B4B-EC53-E698-8870B4654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9BE7D73F-7A96-1035-A535-9A2B8E025C28}"/>
              </a:ext>
            </a:extLst>
          </p:cNvPr>
          <p:cNvSpPr>
            <a:spLocks noGrp="1"/>
          </p:cNvSpPr>
          <p:nvPr>
            <p:ph type="dt" sz="half" idx="10"/>
          </p:nvPr>
        </p:nvSpPr>
        <p:spPr/>
        <p:txBody>
          <a:bodyPr/>
          <a:lstStyle/>
          <a:p>
            <a:fld id="{1BC226E2-2E22-44E6-90D6-067F13975468}" type="datetime1">
              <a:rPr lang="en-US" smtClean="0"/>
              <a:t>2/26/2025</a:t>
            </a:fld>
            <a:endParaRPr lang="en-US"/>
          </a:p>
        </p:txBody>
      </p:sp>
      <p:sp>
        <p:nvSpPr>
          <p:cNvPr id="5" name="Slide Number Placeholder 4">
            <a:extLst>
              <a:ext uri="{FF2B5EF4-FFF2-40B4-BE49-F238E27FC236}">
                <a16:creationId xmlns:a16="http://schemas.microsoft.com/office/drawing/2014/main" id="{A498CB8F-7757-5F49-07BC-B6243029C8ED}"/>
              </a:ext>
            </a:extLst>
          </p:cNvPr>
          <p:cNvSpPr>
            <a:spLocks noGrp="1"/>
          </p:cNvSpPr>
          <p:nvPr>
            <p:ph type="sldNum" sz="quarter" idx="12"/>
          </p:nvPr>
        </p:nvSpPr>
        <p:spPr/>
        <p:txBody>
          <a:bodyPr/>
          <a:lstStyle/>
          <a:p>
            <a:fld id="{94E874AE-B8F4-4EBC-A6EC-20DF7EEB4098}" type="slidenum">
              <a:rPr lang="en-US" smtClean="0"/>
              <a:t>25</a:t>
            </a:fld>
            <a:endParaRPr lang="en-US"/>
          </a:p>
        </p:txBody>
      </p:sp>
    </p:spTree>
    <p:extLst>
      <p:ext uri="{BB962C8B-B14F-4D97-AF65-F5344CB8AC3E}">
        <p14:creationId xmlns:p14="http://schemas.microsoft.com/office/powerpoint/2010/main" val="103615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D5F4D-A15E-EE52-BD6F-90511C24C8F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01D6C7C-D620-EB5E-EED7-AF4EA7DE88B5}"/>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0FBDBE42-506A-A1F3-7D88-EE30461BF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AB6BD459-6C03-AB41-43BD-A3E1FE34181A}"/>
              </a:ext>
            </a:extLst>
          </p:cNvPr>
          <p:cNvSpPr>
            <a:spLocks noGrp="1"/>
          </p:cNvSpPr>
          <p:nvPr>
            <p:ph idx="1"/>
          </p:nvPr>
        </p:nvSpPr>
        <p:spPr/>
        <p:txBody>
          <a:bodyPr/>
          <a:lstStyle/>
          <a:p>
            <a:endParaRPr lang="en-US"/>
          </a:p>
        </p:txBody>
      </p:sp>
      <p:pic>
        <p:nvPicPr>
          <p:cNvPr id="3" name="Picture 6">
            <a:extLst>
              <a:ext uri="{FF2B5EF4-FFF2-40B4-BE49-F238E27FC236}">
                <a16:creationId xmlns:a16="http://schemas.microsoft.com/office/drawing/2014/main" id="{16F75962-E555-8510-F57A-201E6C6C0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B3DE638E-AE6E-AEFD-1D08-01684D86677B}"/>
              </a:ext>
            </a:extLst>
          </p:cNvPr>
          <p:cNvSpPr>
            <a:spLocks noGrp="1"/>
          </p:cNvSpPr>
          <p:nvPr>
            <p:ph type="dt" sz="half" idx="10"/>
          </p:nvPr>
        </p:nvSpPr>
        <p:spPr/>
        <p:txBody>
          <a:bodyPr/>
          <a:lstStyle/>
          <a:p>
            <a:fld id="{F6BC8E7F-6291-4BAA-A2CE-2A5379F63C13}" type="datetime1">
              <a:rPr lang="en-US" smtClean="0"/>
              <a:t>2/26/2025</a:t>
            </a:fld>
            <a:endParaRPr lang="en-US"/>
          </a:p>
        </p:txBody>
      </p:sp>
      <p:sp>
        <p:nvSpPr>
          <p:cNvPr id="5" name="Slide Number Placeholder 4">
            <a:extLst>
              <a:ext uri="{FF2B5EF4-FFF2-40B4-BE49-F238E27FC236}">
                <a16:creationId xmlns:a16="http://schemas.microsoft.com/office/drawing/2014/main" id="{32E88407-1E08-5212-13C0-4920B5F279D9}"/>
              </a:ext>
            </a:extLst>
          </p:cNvPr>
          <p:cNvSpPr>
            <a:spLocks noGrp="1"/>
          </p:cNvSpPr>
          <p:nvPr>
            <p:ph type="sldNum" sz="quarter" idx="12"/>
          </p:nvPr>
        </p:nvSpPr>
        <p:spPr/>
        <p:txBody>
          <a:bodyPr/>
          <a:lstStyle/>
          <a:p>
            <a:fld id="{94E874AE-B8F4-4EBC-A6EC-20DF7EEB4098}" type="slidenum">
              <a:rPr lang="en-US" smtClean="0"/>
              <a:t>26</a:t>
            </a:fld>
            <a:endParaRPr lang="en-US"/>
          </a:p>
        </p:txBody>
      </p:sp>
    </p:spTree>
    <p:extLst>
      <p:ext uri="{BB962C8B-B14F-4D97-AF65-F5344CB8AC3E}">
        <p14:creationId xmlns:p14="http://schemas.microsoft.com/office/powerpoint/2010/main" val="2442989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8C81-4711-0F6A-92FB-4DE152C0C4F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06AE7EA-FCD4-32CE-FACB-2DF5A349A568}"/>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8E6A4E19-B7FC-F66A-47C3-D0386426F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E4517E1F-73DB-DF1D-38A7-CE9DC6FD233C}"/>
              </a:ext>
            </a:extLst>
          </p:cNvPr>
          <p:cNvSpPr>
            <a:spLocks noGrp="1"/>
          </p:cNvSpPr>
          <p:nvPr>
            <p:ph idx="1"/>
          </p:nvPr>
        </p:nvSpPr>
        <p:spPr/>
        <p:txBody>
          <a:bodyPr/>
          <a:lstStyle/>
          <a:p>
            <a:endParaRPr lang="en-US"/>
          </a:p>
        </p:txBody>
      </p:sp>
      <p:pic>
        <p:nvPicPr>
          <p:cNvPr id="3" name="Picture 6">
            <a:extLst>
              <a:ext uri="{FF2B5EF4-FFF2-40B4-BE49-F238E27FC236}">
                <a16:creationId xmlns:a16="http://schemas.microsoft.com/office/drawing/2014/main" id="{D9F7F2FA-6E44-1B86-F6B6-E33C3B0B0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C33A14E-3D79-56AD-B7F0-EDB3213827F8}"/>
              </a:ext>
            </a:extLst>
          </p:cNvPr>
          <p:cNvSpPr>
            <a:spLocks noGrp="1"/>
          </p:cNvSpPr>
          <p:nvPr>
            <p:ph type="dt" sz="half" idx="10"/>
          </p:nvPr>
        </p:nvSpPr>
        <p:spPr/>
        <p:txBody>
          <a:bodyPr/>
          <a:lstStyle/>
          <a:p>
            <a:fld id="{3ACCF33C-8ABC-4176-BB65-2E57BCF4D808}" type="datetime1">
              <a:rPr lang="en-US" smtClean="0"/>
              <a:t>2/26/2025</a:t>
            </a:fld>
            <a:endParaRPr lang="en-US"/>
          </a:p>
        </p:txBody>
      </p:sp>
      <p:sp>
        <p:nvSpPr>
          <p:cNvPr id="5" name="Slide Number Placeholder 4">
            <a:extLst>
              <a:ext uri="{FF2B5EF4-FFF2-40B4-BE49-F238E27FC236}">
                <a16:creationId xmlns:a16="http://schemas.microsoft.com/office/drawing/2014/main" id="{7DB76B53-9A9A-C24E-9ABB-EC9A63F1BFDD}"/>
              </a:ext>
            </a:extLst>
          </p:cNvPr>
          <p:cNvSpPr>
            <a:spLocks noGrp="1"/>
          </p:cNvSpPr>
          <p:nvPr>
            <p:ph type="sldNum" sz="quarter" idx="12"/>
          </p:nvPr>
        </p:nvSpPr>
        <p:spPr/>
        <p:txBody>
          <a:bodyPr/>
          <a:lstStyle/>
          <a:p>
            <a:fld id="{94E874AE-B8F4-4EBC-A6EC-20DF7EEB4098}" type="slidenum">
              <a:rPr lang="en-US" smtClean="0"/>
              <a:t>27</a:t>
            </a:fld>
            <a:endParaRPr lang="en-US"/>
          </a:p>
        </p:txBody>
      </p:sp>
    </p:spTree>
    <p:extLst>
      <p:ext uri="{BB962C8B-B14F-4D97-AF65-F5344CB8AC3E}">
        <p14:creationId xmlns:p14="http://schemas.microsoft.com/office/powerpoint/2010/main" val="2458571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E193D-8C98-DC6D-3C6B-32547319333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3999450-6871-2348-2131-26F524B88C27}"/>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8F1C3FF3-331A-A642-083E-745F10BA1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4D69D54-0801-009A-BC30-C91E40B49A61}"/>
              </a:ext>
            </a:extLst>
          </p:cNvPr>
          <p:cNvSpPr>
            <a:spLocks noGrp="1"/>
          </p:cNvSpPr>
          <p:nvPr>
            <p:ph idx="1"/>
          </p:nvPr>
        </p:nvSpPr>
        <p:spPr/>
        <p:txBody>
          <a:bodyPr/>
          <a:lstStyle/>
          <a:p>
            <a:endParaRPr lang="en-US"/>
          </a:p>
        </p:txBody>
      </p:sp>
      <p:pic>
        <p:nvPicPr>
          <p:cNvPr id="3" name="Picture 6">
            <a:extLst>
              <a:ext uri="{FF2B5EF4-FFF2-40B4-BE49-F238E27FC236}">
                <a16:creationId xmlns:a16="http://schemas.microsoft.com/office/drawing/2014/main" id="{867C48B6-D205-181A-4D07-66C8FF087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CC79D414-24B5-76AB-4F70-272FEFE13DEB}"/>
              </a:ext>
            </a:extLst>
          </p:cNvPr>
          <p:cNvSpPr>
            <a:spLocks noGrp="1"/>
          </p:cNvSpPr>
          <p:nvPr>
            <p:ph type="dt" sz="half" idx="10"/>
          </p:nvPr>
        </p:nvSpPr>
        <p:spPr/>
        <p:txBody>
          <a:bodyPr/>
          <a:lstStyle/>
          <a:p>
            <a:fld id="{F566A155-2A8A-40E7-8FC0-21FF9AEC394C}" type="datetime1">
              <a:rPr lang="en-US" smtClean="0"/>
              <a:t>2/26/2025</a:t>
            </a:fld>
            <a:endParaRPr lang="en-US"/>
          </a:p>
        </p:txBody>
      </p:sp>
      <p:sp>
        <p:nvSpPr>
          <p:cNvPr id="5" name="Slide Number Placeholder 4">
            <a:extLst>
              <a:ext uri="{FF2B5EF4-FFF2-40B4-BE49-F238E27FC236}">
                <a16:creationId xmlns:a16="http://schemas.microsoft.com/office/drawing/2014/main" id="{6360675D-452A-3717-E580-4BD7FC8D1A51}"/>
              </a:ext>
            </a:extLst>
          </p:cNvPr>
          <p:cNvSpPr>
            <a:spLocks noGrp="1"/>
          </p:cNvSpPr>
          <p:nvPr>
            <p:ph type="sldNum" sz="quarter" idx="12"/>
          </p:nvPr>
        </p:nvSpPr>
        <p:spPr/>
        <p:txBody>
          <a:bodyPr/>
          <a:lstStyle/>
          <a:p>
            <a:fld id="{94E874AE-B8F4-4EBC-A6EC-20DF7EEB4098}" type="slidenum">
              <a:rPr lang="en-US" smtClean="0"/>
              <a:t>28</a:t>
            </a:fld>
            <a:endParaRPr lang="en-US"/>
          </a:p>
        </p:txBody>
      </p:sp>
    </p:spTree>
    <p:extLst>
      <p:ext uri="{BB962C8B-B14F-4D97-AF65-F5344CB8AC3E}">
        <p14:creationId xmlns:p14="http://schemas.microsoft.com/office/powerpoint/2010/main" val="1479489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485B9-36C5-23DD-1837-FD16CA0D6F5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0D2E79F-D285-350A-419C-02DF286BA5A7}"/>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0F7D611D-3BC8-564D-8679-885618E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68B1F863-A5C4-EB15-E76B-50A1E9A7B9FB}"/>
              </a:ext>
            </a:extLst>
          </p:cNvPr>
          <p:cNvSpPr>
            <a:spLocks noGrp="1"/>
          </p:cNvSpPr>
          <p:nvPr>
            <p:ph idx="1"/>
          </p:nvPr>
        </p:nvSpPr>
        <p:spPr/>
        <p:txBody>
          <a:bodyPr/>
          <a:lstStyle/>
          <a:p>
            <a:endParaRPr lang="en-US"/>
          </a:p>
        </p:txBody>
      </p:sp>
      <p:pic>
        <p:nvPicPr>
          <p:cNvPr id="3" name="Picture 6">
            <a:extLst>
              <a:ext uri="{FF2B5EF4-FFF2-40B4-BE49-F238E27FC236}">
                <a16:creationId xmlns:a16="http://schemas.microsoft.com/office/drawing/2014/main" id="{9CF6AB2F-3003-D39C-FA03-7ECDE2E5A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74295CE-8110-72DC-0483-6BAAAF8B33BE}"/>
              </a:ext>
            </a:extLst>
          </p:cNvPr>
          <p:cNvSpPr>
            <a:spLocks noGrp="1"/>
          </p:cNvSpPr>
          <p:nvPr>
            <p:ph type="dt" sz="half" idx="10"/>
          </p:nvPr>
        </p:nvSpPr>
        <p:spPr/>
        <p:txBody>
          <a:bodyPr/>
          <a:lstStyle/>
          <a:p>
            <a:fld id="{4EDE6C1C-DAD5-4AE4-8503-A140A25BE77E}" type="datetime1">
              <a:rPr lang="en-US" smtClean="0"/>
              <a:t>2/26/2025</a:t>
            </a:fld>
            <a:endParaRPr lang="en-US"/>
          </a:p>
        </p:txBody>
      </p:sp>
      <p:sp>
        <p:nvSpPr>
          <p:cNvPr id="5" name="Slide Number Placeholder 4">
            <a:extLst>
              <a:ext uri="{FF2B5EF4-FFF2-40B4-BE49-F238E27FC236}">
                <a16:creationId xmlns:a16="http://schemas.microsoft.com/office/drawing/2014/main" id="{0DB1081C-BF31-CE58-5BBE-48DF10E86E2C}"/>
              </a:ext>
            </a:extLst>
          </p:cNvPr>
          <p:cNvSpPr>
            <a:spLocks noGrp="1"/>
          </p:cNvSpPr>
          <p:nvPr>
            <p:ph type="sldNum" sz="quarter" idx="12"/>
          </p:nvPr>
        </p:nvSpPr>
        <p:spPr/>
        <p:txBody>
          <a:bodyPr/>
          <a:lstStyle/>
          <a:p>
            <a:fld id="{94E874AE-B8F4-4EBC-A6EC-20DF7EEB4098}" type="slidenum">
              <a:rPr lang="en-US" smtClean="0"/>
              <a:t>29</a:t>
            </a:fld>
            <a:endParaRPr lang="en-US"/>
          </a:p>
        </p:txBody>
      </p:sp>
    </p:spTree>
    <p:extLst>
      <p:ext uri="{BB962C8B-B14F-4D97-AF65-F5344CB8AC3E}">
        <p14:creationId xmlns:p14="http://schemas.microsoft.com/office/powerpoint/2010/main" val="598130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3927E-B837-2CB1-E64A-6C892CBAD06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69D1613-E659-04B2-83AF-89D8F2E1680F}"/>
              </a:ext>
            </a:extLst>
          </p:cNvPr>
          <p:cNvPicPr>
            <a:picLocks noChangeAspect="1"/>
          </p:cNvPicPr>
          <p:nvPr/>
        </p:nvPicPr>
        <p:blipFill>
          <a:blip r:embed="rId3"/>
          <a:stretch>
            <a:fillRect/>
          </a:stretch>
        </p:blipFill>
        <p:spPr>
          <a:xfrm>
            <a:off x="683230" y="1400015"/>
            <a:ext cx="11248148" cy="547396"/>
          </a:xfrm>
          <a:prstGeom prst="rect">
            <a:avLst/>
          </a:prstGeom>
        </p:spPr>
      </p:pic>
      <p:sp>
        <p:nvSpPr>
          <p:cNvPr id="2" name="Title 1">
            <a:extLst>
              <a:ext uri="{FF2B5EF4-FFF2-40B4-BE49-F238E27FC236}">
                <a16:creationId xmlns:a16="http://schemas.microsoft.com/office/drawing/2014/main" id="{8340867F-E371-57AE-8E28-6AF3CB76E4C6}"/>
              </a:ext>
            </a:extLst>
          </p:cNvPr>
          <p:cNvSpPr>
            <a:spLocks noGrp="1"/>
          </p:cNvSpPr>
          <p:nvPr>
            <p:ph type="title"/>
          </p:nvPr>
        </p:nvSpPr>
        <p:spPr>
          <a:xfrm>
            <a:off x="0" y="15703"/>
            <a:ext cx="10058400" cy="887816"/>
          </a:xfrm>
        </p:spPr>
        <p:txBody>
          <a:bodyPr/>
          <a:lstStyle/>
          <a:p>
            <a:r>
              <a:rPr lang="en-US" dirty="0">
                <a:latin typeface="Times New Roman" panose="02020603050405020304" pitchFamily="18" charset="0"/>
                <a:cs typeface="Times New Roman" panose="02020603050405020304" pitchFamily="18" charset="0"/>
              </a:rPr>
              <a:t>Types of Intelligence</a:t>
            </a:r>
          </a:p>
        </p:txBody>
      </p:sp>
      <p:sp>
        <p:nvSpPr>
          <p:cNvPr id="4" name="Date Placeholder 3">
            <a:extLst>
              <a:ext uri="{FF2B5EF4-FFF2-40B4-BE49-F238E27FC236}">
                <a16:creationId xmlns:a16="http://schemas.microsoft.com/office/drawing/2014/main" id="{776732DF-25F8-8ED9-EA7D-20FC73A74CB2}"/>
              </a:ext>
            </a:extLst>
          </p:cNvPr>
          <p:cNvSpPr>
            <a:spLocks noGrp="1"/>
          </p:cNvSpPr>
          <p:nvPr>
            <p:ph type="dt" sz="half" idx="10"/>
          </p:nvPr>
        </p:nvSpPr>
        <p:spPr/>
        <p:txBody>
          <a:bodyPr/>
          <a:lstStyle/>
          <a:p>
            <a:fld id="{F16D95A8-F55D-41F9-98D6-C07E8BE85DBC}" type="datetime1">
              <a:rPr lang="en-US" smtClean="0"/>
              <a:t>2/26/2025</a:t>
            </a:fld>
            <a:endParaRPr lang="en-US"/>
          </a:p>
        </p:txBody>
      </p:sp>
      <p:sp>
        <p:nvSpPr>
          <p:cNvPr id="7" name="Slide Number Placeholder 6">
            <a:extLst>
              <a:ext uri="{FF2B5EF4-FFF2-40B4-BE49-F238E27FC236}">
                <a16:creationId xmlns:a16="http://schemas.microsoft.com/office/drawing/2014/main" id="{82818705-C99F-5257-35CB-92CDDE6BFB81}"/>
              </a:ext>
            </a:extLst>
          </p:cNvPr>
          <p:cNvSpPr>
            <a:spLocks noGrp="1"/>
          </p:cNvSpPr>
          <p:nvPr>
            <p:ph type="sldNum" sz="quarter" idx="12"/>
          </p:nvPr>
        </p:nvSpPr>
        <p:spPr/>
        <p:txBody>
          <a:bodyPr/>
          <a:lstStyle/>
          <a:p>
            <a:fld id="{6E739343-EDE5-4972-96CF-6EB2A8A7049F}" type="slidenum">
              <a:rPr lang="en-US" smtClean="0"/>
              <a:t>3</a:t>
            </a:fld>
            <a:endParaRPr lang="en-US"/>
          </a:p>
        </p:txBody>
      </p:sp>
      <p:pic>
        <p:nvPicPr>
          <p:cNvPr id="10" name="Picture 6">
            <a:extLst>
              <a:ext uri="{FF2B5EF4-FFF2-40B4-BE49-F238E27FC236}">
                <a16:creationId xmlns:a16="http://schemas.microsoft.com/office/drawing/2014/main" id="{FB73619F-EDF3-03BF-BA78-56F4DA888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CC4EA67-B6D3-8A37-3417-F1B857BBF84A}"/>
              </a:ext>
            </a:extLst>
          </p:cNvPr>
          <p:cNvPicPr>
            <a:picLocks noChangeAspect="1"/>
          </p:cNvPicPr>
          <p:nvPr/>
        </p:nvPicPr>
        <p:blipFill>
          <a:blip r:embed="rId5"/>
          <a:stretch>
            <a:fillRect/>
          </a:stretch>
        </p:blipFill>
        <p:spPr>
          <a:xfrm>
            <a:off x="153981" y="1391206"/>
            <a:ext cx="6989005" cy="4075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Deep learning, machine learning, and artificial intelligence at work.">
            <a:extLst>
              <a:ext uri="{FF2B5EF4-FFF2-40B4-BE49-F238E27FC236}">
                <a16:creationId xmlns:a16="http://schemas.microsoft.com/office/drawing/2014/main" id="{D0B7BAA6-5B0E-E3EF-43E8-CDC01926C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2809" y="1530510"/>
            <a:ext cx="5019191" cy="3936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06563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61DC4-F3B1-C413-4C46-770D6D2E1BB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7D869E2-F4E1-EECC-E242-9E936646999A}"/>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71B12CBD-D03D-1445-62E9-B42354168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8B10C68B-9F2E-08D0-684A-2AB1F9388238}"/>
              </a:ext>
            </a:extLst>
          </p:cNvPr>
          <p:cNvSpPr>
            <a:spLocks noGrp="1"/>
          </p:cNvSpPr>
          <p:nvPr>
            <p:ph idx="1"/>
          </p:nvPr>
        </p:nvSpPr>
        <p:spPr/>
        <p:txBody>
          <a:bodyPr/>
          <a:lstStyle/>
          <a:p>
            <a:endParaRPr lang="en-US"/>
          </a:p>
        </p:txBody>
      </p:sp>
      <p:pic>
        <p:nvPicPr>
          <p:cNvPr id="3" name="Picture 6">
            <a:extLst>
              <a:ext uri="{FF2B5EF4-FFF2-40B4-BE49-F238E27FC236}">
                <a16:creationId xmlns:a16="http://schemas.microsoft.com/office/drawing/2014/main" id="{69159F78-CE43-B9F7-E0A7-D57D76404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85A79CF-42F8-E1EE-E484-123C53822A82}"/>
              </a:ext>
            </a:extLst>
          </p:cNvPr>
          <p:cNvSpPr>
            <a:spLocks noGrp="1"/>
          </p:cNvSpPr>
          <p:nvPr>
            <p:ph type="dt" sz="half" idx="10"/>
          </p:nvPr>
        </p:nvSpPr>
        <p:spPr/>
        <p:txBody>
          <a:bodyPr/>
          <a:lstStyle/>
          <a:p>
            <a:fld id="{6647674E-5EC3-4B39-BFD6-B34AC449A4FF}" type="datetime1">
              <a:rPr lang="en-US" smtClean="0"/>
              <a:t>2/26/2025</a:t>
            </a:fld>
            <a:endParaRPr lang="en-US"/>
          </a:p>
        </p:txBody>
      </p:sp>
      <p:sp>
        <p:nvSpPr>
          <p:cNvPr id="5" name="Slide Number Placeholder 4">
            <a:extLst>
              <a:ext uri="{FF2B5EF4-FFF2-40B4-BE49-F238E27FC236}">
                <a16:creationId xmlns:a16="http://schemas.microsoft.com/office/drawing/2014/main" id="{C8DCCCA0-3983-8AA2-9896-00639BF7BCF1}"/>
              </a:ext>
            </a:extLst>
          </p:cNvPr>
          <p:cNvSpPr>
            <a:spLocks noGrp="1"/>
          </p:cNvSpPr>
          <p:nvPr>
            <p:ph type="sldNum" sz="quarter" idx="12"/>
          </p:nvPr>
        </p:nvSpPr>
        <p:spPr/>
        <p:txBody>
          <a:bodyPr/>
          <a:lstStyle/>
          <a:p>
            <a:fld id="{94E874AE-B8F4-4EBC-A6EC-20DF7EEB4098}" type="slidenum">
              <a:rPr lang="en-US" smtClean="0"/>
              <a:t>30</a:t>
            </a:fld>
            <a:endParaRPr lang="en-US"/>
          </a:p>
        </p:txBody>
      </p:sp>
    </p:spTree>
    <p:extLst>
      <p:ext uri="{BB962C8B-B14F-4D97-AF65-F5344CB8AC3E}">
        <p14:creationId xmlns:p14="http://schemas.microsoft.com/office/powerpoint/2010/main" val="45188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269FBFD-CF94-7122-C7F8-4E5418A89629}"/>
              </a:ext>
            </a:extLst>
          </p:cNvPr>
          <p:cNvPicPr>
            <a:picLocks noChangeAspect="1"/>
          </p:cNvPicPr>
          <p:nvPr/>
        </p:nvPicPr>
        <p:blipFill>
          <a:blip r:embed="rId3"/>
          <a:stretch>
            <a:fillRect/>
          </a:stretch>
        </p:blipFill>
        <p:spPr>
          <a:xfrm>
            <a:off x="116840" y="1473833"/>
            <a:ext cx="12014200" cy="394973"/>
          </a:xfrm>
          <a:prstGeom prst="rect">
            <a:avLst/>
          </a:prstGeom>
        </p:spPr>
      </p:pic>
      <p:sp>
        <p:nvSpPr>
          <p:cNvPr id="2" name="Title 1">
            <a:extLst>
              <a:ext uri="{FF2B5EF4-FFF2-40B4-BE49-F238E27FC236}">
                <a16:creationId xmlns:a16="http://schemas.microsoft.com/office/drawing/2014/main" id="{076DB3A1-4E44-5AC9-4088-6E6AEE748253}"/>
              </a:ext>
            </a:extLst>
          </p:cNvPr>
          <p:cNvSpPr>
            <a:spLocks noGrp="1"/>
          </p:cNvSpPr>
          <p:nvPr>
            <p:ph type="title"/>
          </p:nvPr>
        </p:nvSpPr>
        <p:spPr>
          <a:xfrm>
            <a:off x="5779070" y="-465805"/>
            <a:ext cx="1425726" cy="1181019"/>
          </a:xfrm>
        </p:spPr>
        <p:txBody>
          <a:bodyPr>
            <a:normAutofit/>
          </a:bodyPr>
          <a:lstStyle/>
          <a:p>
            <a:r>
              <a:rPr lang="en-US" sz="3600" dirty="0">
                <a:latin typeface="Times New Roman" panose="02020603050405020304" pitchFamily="18" charset="0"/>
                <a:cs typeface="Times New Roman" panose="02020603050405020304" pitchFamily="18" charset="0"/>
              </a:rPr>
              <a:t>AI</a:t>
            </a:r>
          </a:p>
        </p:txBody>
      </p:sp>
      <p:pic>
        <p:nvPicPr>
          <p:cNvPr id="5" name="Picture 4">
            <a:extLst>
              <a:ext uri="{FF2B5EF4-FFF2-40B4-BE49-F238E27FC236}">
                <a16:creationId xmlns:a16="http://schemas.microsoft.com/office/drawing/2014/main" id="{97FEA366-AF15-0B42-C2C4-54A4B39C0C67}"/>
              </a:ext>
            </a:extLst>
          </p:cNvPr>
          <p:cNvPicPr>
            <a:picLocks noChangeAspect="1"/>
          </p:cNvPicPr>
          <p:nvPr/>
        </p:nvPicPr>
        <p:blipFill>
          <a:blip r:embed="rId4"/>
          <a:stretch>
            <a:fillRect/>
          </a:stretch>
        </p:blipFill>
        <p:spPr>
          <a:xfrm>
            <a:off x="733697" y="1843445"/>
            <a:ext cx="11248148" cy="547396"/>
          </a:xfrm>
          <a:prstGeom prst="rect">
            <a:avLst/>
          </a:prstGeom>
        </p:spPr>
      </p:pic>
      <p:pic>
        <p:nvPicPr>
          <p:cNvPr id="1030" name="Picture 6">
            <a:extLst>
              <a:ext uri="{FF2B5EF4-FFF2-40B4-BE49-F238E27FC236}">
                <a16:creationId xmlns:a16="http://schemas.microsoft.com/office/drawing/2014/main" id="{1F6E6B57-B510-4804-85D8-D0C60A3B5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DFE90D9-CCFF-AC0F-F8C1-D24491B6AFFA}"/>
              </a:ext>
            </a:extLst>
          </p:cNvPr>
          <p:cNvSpPr>
            <a:spLocks noGrp="1"/>
          </p:cNvSpPr>
          <p:nvPr>
            <p:ph type="dt" sz="half" idx="10"/>
          </p:nvPr>
        </p:nvSpPr>
        <p:spPr/>
        <p:txBody>
          <a:bodyPr/>
          <a:lstStyle/>
          <a:p>
            <a:fld id="{2A37EA0B-3E40-4F5D-A454-DD6CA7CF3B53}" type="datetime1">
              <a:rPr lang="en-US" smtClean="0"/>
              <a:t>2/26/2025</a:t>
            </a:fld>
            <a:endParaRPr lang="en-US"/>
          </a:p>
        </p:txBody>
      </p:sp>
      <p:sp>
        <p:nvSpPr>
          <p:cNvPr id="7" name="Slide Number Placeholder 6">
            <a:extLst>
              <a:ext uri="{FF2B5EF4-FFF2-40B4-BE49-F238E27FC236}">
                <a16:creationId xmlns:a16="http://schemas.microsoft.com/office/drawing/2014/main" id="{FD09B991-D401-1CF7-2232-F901268FEDF0}"/>
              </a:ext>
            </a:extLst>
          </p:cNvPr>
          <p:cNvSpPr>
            <a:spLocks noGrp="1"/>
          </p:cNvSpPr>
          <p:nvPr>
            <p:ph type="sldNum" sz="quarter" idx="12"/>
          </p:nvPr>
        </p:nvSpPr>
        <p:spPr/>
        <p:txBody>
          <a:bodyPr/>
          <a:lstStyle/>
          <a:p>
            <a:fld id="{6E739343-EDE5-4972-96CF-6EB2A8A7049F}" type="slidenum">
              <a:rPr lang="en-US" smtClean="0"/>
              <a:t>4</a:t>
            </a:fld>
            <a:endParaRPr lang="en-US"/>
          </a:p>
        </p:txBody>
      </p:sp>
      <p:sp>
        <p:nvSpPr>
          <p:cNvPr id="9" name="Content Placeholder 8">
            <a:extLst>
              <a:ext uri="{FF2B5EF4-FFF2-40B4-BE49-F238E27FC236}">
                <a16:creationId xmlns:a16="http://schemas.microsoft.com/office/drawing/2014/main" id="{2DB2CE4A-6E2C-97C9-C285-40B2778314EF}"/>
              </a:ext>
            </a:extLst>
          </p:cNvPr>
          <p:cNvSpPr>
            <a:spLocks noGrp="1"/>
          </p:cNvSpPr>
          <p:nvPr>
            <p:ph idx="1"/>
          </p:nvPr>
        </p:nvSpPr>
        <p:spPr/>
        <p:txBody>
          <a:bodyPr/>
          <a:lstStyle/>
          <a:p>
            <a:endParaRPr lang="en-US" dirty="0"/>
          </a:p>
        </p:txBody>
      </p:sp>
      <p:pic>
        <p:nvPicPr>
          <p:cNvPr id="1026" name="Picture 2" descr="Restaurants Are Busier Than Ever, But We're All Hanging By a Thread | Bon  Appétit">
            <a:extLst>
              <a:ext uri="{FF2B5EF4-FFF2-40B4-BE49-F238E27FC236}">
                <a16:creationId xmlns:a16="http://schemas.microsoft.com/office/drawing/2014/main" id="{1388FDBD-BB41-6E85-E5E8-CAAF86C02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1288" y="622457"/>
            <a:ext cx="4491951" cy="2527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6" descr="Executive Chef">
            <a:extLst>
              <a:ext uri="{FF2B5EF4-FFF2-40B4-BE49-F238E27FC236}">
                <a16:creationId xmlns:a16="http://schemas.microsoft.com/office/drawing/2014/main" id="{4A526F68-3CC3-338F-B806-8731B1ABDD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358" y="3614683"/>
            <a:ext cx="4491951" cy="2527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8" descr="Season 7 (U.S.) | MasterChef Wiki | Fandom">
            <a:extLst>
              <a:ext uri="{FF2B5EF4-FFF2-40B4-BE49-F238E27FC236}">
                <a16:creationId xmlns:a16="http://schemas.microsoft.com/office/drawing/2014/main" id="{C3829C31-5B41-F6E5-6131-92FA2D6E97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2059" y="3614682"/>
            <a:ext cx="4491951" cy="2527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itle 1">
            <a:extLst>
              <a:ext uri="{FF2B5EF4-FFF2-40B4-BE49-F238E27FC236}">
                <a16:creationId xmlns:a16="http://schemas.microsoft.com/office/drawing/2014/main" id="{431D899A-73F5-1FF8-42D4-5F266FD843FC}"/>
              </a:ext>
            </a:extLst>
          </p:cNvPr>
          <p:cNvSpPr txBox="1">
            <a:spLocks/>
          </p:cNvSpPr>
          <p:nvPr/>
        </p:nvSpPr>
        <p:spPr>
          <a:xfrm>
            <a:off x="0" y="-830276"/>
            <a:ext cx="3690257"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AI VS ML VS DL</a:t>
            </a:r>
          </a:p>
        </p:txBody>
      </p:sp>
      <p:sp>
        <p:nvSpPr>
          <p:cNvPr id="19" name="Title 1">
            <a:extLst>
              <a:ext uri="{FF2B5EF4-FFF2-40B4-BE49-F238E27FC236}">
                <a16:creationId xmlns:a16="http://schemas.microsoft.com/office/drawing/2014/main" id="{95C82EDA-74B3-92EF-1D9A-7A2394ACCDDD}"/>
              </a:ext>
            </a:extLst>
          </p:cNvPr>
          <p:cNvSpPr txBox="1">
            <a:spLocks/>
          </p:cNvSpPr>
          <p:nvPr/>
        </p:nvSpPr>
        <p:spPr>
          <a:xfrm>
            <a:off x="1845128" y="2378028"/>
            <a:ext cx="1425726" cy="118101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ML</a:t>
            </a:r>
          </a:p>
        </p:txBody>
      </p:sp>
      <p:sp>
        <p:nvSpPr>
          <p:cNvPr id="20" name="Title 1">
            <a:extLst>
              <a:ext uri="{FF2B5EF4-FFF2-40B4-BE49-F238E27FC236}">
                <a16:creationId xmlns:a16="http://schemas.microsoft.com/office/drawing/2014/main" id="{401479F0-A8F6-D826-410A-3DCB4175504C}"/>
              </a:ext>
            </a:extLst>
          </p:cNvPr>
          <p:cNvSpPr txBox="1">
            <a:spLocks/>
          </p:cNvSpPr>
          <p:nvPr/>
        </p:nvSpPr>
        <p:spPr>
          <a:xfrm>
            <a:off x="9212308" y="2378028"/>
            <a:ext cx="1425726" cy="118101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DL</a:t>
            </a:r>
          </a:p>
        </p:txBody>
      </p:sp>
    </p:spTree>
    <p:extLst>
      <p:ext uri="{BB962C8B-B14F-4D97-AF65-F5344CB8AC3E}">
        <p14:creationId xmlns:p14="http://schemas.microsoft.com/office/powerpoint/2010/main" val="503317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477682-0D9F-1B98-740C-E83AD767841C}"/>
              </a:ext>
            </a:extLst>
          </p:cNvPr>
          <p:cNvPicPr>
            <a:picLocks noChangeAspect="1"/>
          </p:cNvPicPr>
          <p:nvPr/>
        </p:nvPicPr>
        <p:blipFill>
          <a:blip r:embed="rId2"/>
          <a:stretch>
            <a:fillRect/>
          </a:stretch>
        </p:blipFill>
        <p:spPr>
          <a:xfrm>
            <a:off x="116840" y="1473833"/>
            <a:ext cx="12014200" cy="394973"/>
          </a:xfrm>
          <a:prstGeom prst="rect">
            <a:avLst/>
          </a:prstGeom>
        </p:spPr>
      </p:pic>
      <p:sp>
        <p:nvSpPr>
          <p:cNvPr id="4" name="Rectangle 1">
            <a:extLst>
              <a:ext uri="{FF2B5EF4-FFF2-40B4-BE49-F238E27FC236}">
                <a16:creationId xmlns:a16="http://schemas.microsoft.com/office/drawing/2014/main" id="{B241A509-C428-24DC-FEF6-D7C4F420E626}"/>
              </a:ext>
            </a:extLst>
          </p:cNvPr>
          <p:cNvSpPr>
            <a:spLocks noGrp="1" noChangeArrowheads="1"/>
          </p:cNvSpPr>
          <p:nvPr>
            <p:ph idx="1"/>
          </p:nvPr>
        </p:nvSpPr>
        <p:spPr bwMode="auto">
          <a:xfrm>
            <a:off x="211014" y="1153025"/>
            <a:ext cx="7703626"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Sourcing: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Obtaining structured or unstructured data from databases,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cloud storage, or third-party sources.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For Data Sourcing: </a:t>
            </a: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         SQL, PostgreSQL, Google </a:t>
            </a:r>
            <a:r>
              <a:rPr lang="en-US" sz="1200" b="1" dirty="0" err="1">
                <a:latin typeface="Times New Roman" panose="02020603050405020304" pitchFamily="18" charset="0"/>
                <a:cs typeface="Times New Roman" panose="02020603050405020304" pitchFamily="18" charset="0"/>
              </a:rPr>
              <a:t>BigQuery</a:t>
            </a:r>
            <a:r>
              <a:rPr lang="en-US" sz="1200" dirty="0">
                <a:latin typeface="Times New Roman" panose="02020603050405020304" pitchFamily="18" charset="0"/>
                <a:cs typeface="Times New Roman" panose="02020603050405020304" pitchFamily="18" charset="0"/>
              </a:rPr>
              <a:t> – For structured data retrieval from databases.</a:t>
            </a: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          AWS Data Lakes, Snowflake</a:t>
            </a:r>
            <a:r>
              <a:rPr lang="en-US" sz="1200" dirty="0">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 Scraping: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Extracting data from websites using automated tools or scripts.</a:t>
            </a:r>
          </a:p>
          <a:p>
            <a:pPr marL="0" indent="0">
              <a:lnSpc>
                <a:spcPct val="100000"/>
              </a:lnSpc>
              <a:spcBef>
                <a:spcPts val="0"/>
              </a:spcBef>
              <a:buNone/>
            </a:pPr>
            <a:endParaRPr lang="en-US" sz="12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For Web Scraping:</a:t>
            </a: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BeautifulSoup</a:t>
            </a:r>
            <a:r>
              <a:rPr lang="en-US" sz="1200" b="1" dirty="0">
                <a:latin typeface="Times New Roman" panose="02020603050405020304" pitchFamily="18" charset="0"/>
                <a:cs typeface="Times New Roman" panose="02020603050405020304" pitchFamily="18" charset="0"/>
              </a:rPr>
              <a:t>, Scrapy</a:t>
            </a:r>
            <a:r>
              <a:rPr lang="en-US" sz="1200" dirty="0">
                <a:latin typeface="Times New Roman" panose="02020603050405020304" pitchFamily="18" charset="0"/>
                <a:cs typeface="Times New Roman" panose="02020603050405020304" pitchFamily="18" charset="0"/>
              </a:rPr>
              <a:t> – Python libraries for extracting data from websites.</a:t>
            </a: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        Selenium, Puppeteer</a:t>
            </a:r>
            <a:r>
              <a:rPr lang="en-US" sz="1200" dirty="0">
                <a:latin typeface="Times New Roman" panose="02020603050405020304" pitchFamily="18" charset="0"/>
                <a:cs typeface="Times New Roman" panose="02020603050405020304" pitchFamily="18" charset="0"/>
              </a:rPr>
              <a:t> – Automating web scraping with browser interaction.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APIs for Data Collection: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APIs (Application Programming Interfaces) to fetch data from online services, platforms, or databases.</a:t>
            </a: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For APIs &amp; Data Collection:</a:t>
            </a: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        Postman</a:t>
            </a:r>
            <a:r>
              <a:rPr lang="en-US" sz="1200" dirty="0">
                <a:latin typeface="Times New Roman" panose="02020603050405020304" pitchFamily="18" charset="0"/>
                <a:cs typeface="Times New Roman" panose="02020603050405020304" pitchFamily="18" charset="0"/>
              </a:rPr>
              <a:t> – API testing and data retrieval.</a:t>
            </a: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        Python (requests, JSON, REST API Clients)</a:t>
            </a:r>
            <a:r>
              <a:rPr lang="en-US" sz="1200" dirty="0">
                <a:latin typeface="Times New Roman" panose="02020603050405020304" pitchFamily="18" charset="0"/>
                <a:cs typeface="Times New Roman" panose="02020603050405020304" pitchFamily="18" charset="0"/>
              </a:rPr>
              <a:t> – Fetching data from APIs.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Surveys and Data Gathering: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Collecting data directly from users through surveys, forms, or interviews. </a:t>
            </a:r>
            <a:endParaRPr lang="en-US" sz="12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For Surveys &amp; Data Gathering:</a:t>
            </a:r>
          </a:p>
          <a:p>
            <a:pPr marL="0" indent="0">
              <a:lnSpc>
                <a:spcPct val="100000"/>
              </a:lnSpc>
              <a:spcBef>
                <a:spcPts val="0"/>
              </a:spcBef>
              <a:buNone/>
            </a:pPr>
            <a:r>
              <a:rPr lang="en-US" sz="1200" b="1" dirty="0">
                <a:latin typeface="Times New Roman" panose="02020603050405020304" pitchFamily="18" charset="0"/>
                <a:cs typeface="Times New Roman" panose="02020603050405020304" pitchFamily="18" charset="0"/>
              </a:rPr>
              <a:t>        Google Forms, </a:t>
            </a:r>
            <a:r>
              <a:rPr lang="en-US" sz="1200" b="1" dirty="0" err="1">
                <a:latin typeface="Times New Roman" panose="02020603050405020304" pitchFamily="18" charset="0"/>
                <a:cs typeface="Times New Roman" panose="02020603050405020304" pitchFamily="18" charset="0"/>
              </a:rPr>
              <a:t>Typeform</a:t>
            </a:r>
            <a:r>
              <a:rPr lang="en-US" sz="1200" b="1" dirty="0">
                <a:latin typeface="Times New Roman" panose="02020603050405020304" pitchFamily="18" charset="0"/>
                <a:cs typeface="Times New Roman" panose="02020603050405020304" pitchFamily="18" charset="0"/>
              </a:rPr>
              <a:t>, SurveyMonkey, Qualtrics</a:t>
            </a:r>
            <a:r>
              <a:rPr lang="en-US" sz="1200" dirty="0">
                <a:latin typeface="Times New Roman" panose="02020603050405020304" pitchFamily="18" charset="0"/>
                <a:cs typeface="Times New Roman" panose="02020603050405020304" pitchFamily="18" charset="0"/>
              </a:rPr>
              <a:t> – Tools for online surveys and user data collection.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8" descr="Artificial intelligence logo by Serhii Revva for Fruitful Code on ...">
            <a:extLst>
              <a:ext uri="{FF2B5EF4-FFF2-40B4-BE49-F238E27FC236}">
                <a16:creationId xmlns:a16="http://schemas.microsoft.com/office/drawing/2014/main" id="{577789D6-311E-6B92-ABBB-3E9FD2511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8FE30366-3EF3-7858-EC8E-C1E64A3D6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What is Web Scraping? | Practical Uses &amp; Methods">
            <a:extLst>
              <a:ext uri="{FF2B5EF4-FFF2-40B4-BE49-F238E27FC236}">
                <a16:creationId xmlns:a16="http://schemas.microsoft.com/office/drawing/2014/main" id="{7DECE710-01EC-F7BE-F872-F5F14F982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0621" y="2514063"/>
            <a:ext cx="4840419" cy="25354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D2B06D6-8C19-2B8B-BDF1-BBE96D8CF657}"/>
              </a:ext>
            </a:extLst>
          </p:cNvPr>
          <p:cNvSpPr txBox="1"/>
          <p:nvPr/>
        </p:nvSpPr>
        <p:spPr>
          <a:xfrm>
            <a:off x="436880" y="474469"/>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Data Collection Methods</a:t>
            </a:r>
          </a:p>
        </p:txBody>
      </p:sp>
      <p:sp>
        <p:nvSpPr>
          <p:cNvPr id="14" name="Date Placeholder 13">
            <a:extLst>
              <a:ext uri="{FF2B5EF4-FFF2-40B4-BE49-F238E27FC236}">
                <a16:creationId xmlns:a16="http://schemas.microsoft.com/office/drawing/2014/main" id="{F791ED78-77B0-90C2-5A61-E5D5D0F0C924}"/>
              </a:ext>
            </a:extLst>
          </p:cNvPr>
          <p:cNvSpPr>
            <a:spLocks noGrp="1"/>
          </p:cNvSpPr>
          <p:nvPr>
            <p:ph type="dt" sz="half" idx="10"/>
          </p:nvPr>
        </p:nvSpPr>
        <p:spPr/>
        <p:txBody>
          <a:bodyPr/>
          <a:lstStyle/>
          <a:p>
            <a:fld id="{8E5BB2B5-7D65-455B-BEF2-D3860EBDAA4B}" type="datetime1">
              <a:rPr lang="en-US" smtClean="0"/>
              <a:t>2/26/2025</a:t>
            </a:fld>
            <a:endParaRPr lang="en-US"/>
          </a:p>
        </p:txBody>
      </p:sp>
      <p:sp>
        <p:nvSpPr>
          <p:cNvPr id="15" name="Slide Number Placeholder 14">
            <a:extLst>
              <a:ext uri="{FF2B5EF4-FFF2-40B4-BE49-F238E27FC236}">
                <a16:creationId xmlns:a16="http://schemas.microsoft.com/office/drawing/2014/main" id="{AED192D4-ED79-A881-5F8C-E38F6CC40718}"/>
              </a:ext>
            </a:extLst>
          </p:cNvPr>
          <p:cNvSpPr>
            <a:spLocks noGrp="1"/>
          </p:cNvSpPr>
          <p:nvPr>
            <p:ph type="sldNum" sz="quarter" idx="12"/>
          </p:nvPr>
        </p:nvSpPr>
        <p:spPr/>
        <p:txBody>
          <a:bodyPr/>
          <a:lstStyle/>
          <a:p>
            <a:fld id="{94E874AE-B8F4-4EBC-A6EC-20DF7EEB4098}" type="slidenum">
              <a:rPr lang="en-US" smtClean="0"/>
              <a:t>5</a:t>
            </a:fld>
            <a:endParaRPr lang="en-US"/>
          </a:p>
        </p:txBody>
      </p:sp>
    </p:spTree>
    <p:extLst>
      <p:ext uri="{BB962C8B-B14F-4D97-AF65-F5344CB8AC3E}">
        <p14:creationId xmlns:p14="http://schemas.microsoft.com/office/powerpoint/2010/main" val="1958340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038B0-DF38-6D28-7B28-1C6BA64B441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B5C8A44C-00C4-80D7-D612-265081A54EFA}"/>
              </a:ext>
            </a:extLst>
          </p:cNvPr>
          <p:cNvPicPr>
            <a:picLocks noChangeAspect="1"/>
          </p:cNvPicPr>
          <p:nvPr/>
        </p:nvPicPr>
        <p:blipFill>
          <a:blip r:embed="rId3"/>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A7B06F36-C664-F3D9-E082-B9A5457F8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71205681-E141-C423-EFDC-931D5FB27954}"/>
              </a:ext>
            </a:extLst>
          </p:cNvPr>
          <p:cNvSpPr>
            <a:spLocks noGrp="1"/>
          </p:cNvSpPr>
          <p:nvPr>
            <p:ph idx="1"/>
          </p:nvPr>
        </p:nvSpPr>
        <p:spPr>
          <a:xfrm>
            <a:off x="259080" y="1130617"/>
            <a:ext cx="6888480" cy="4596766"/>
          </a:xfrm>
        </p:spPr>
        <p:txBody>
          <a:bodyPr>
            <a:normAutofit/>
          </a:bodyPr>
          <a:lstStyle/>
          <a:p>
            <a:pPr marL="0" indent="0">
              <a:buNone/>
            </a:pPr>
            <a:r>
              <a:rPr lang="en-US" sz="1500" dirty="0">
                <a:latin typeface="Times New Roman" panose="02020603050405020304" pitchFamily="18" charset="0"/>
                <a:cs typeface="Times New Roman" panose="02020603050405020304" pitchFamily="18" charset="0"/>
              </a:rPr>
              <a:t>The process of analyzing and summarizing datasets to extract insights and identify patterns.</a:t>
            </a:r>
          </a:p>
          <a:p>
            <a:pPr marL="0" indent="0">
              <a:buNone/>
            </a:pPr>
            <a:r>
              <a:rPr lang="en-US" sz="1500" b="1" dirty="0">
                <a:latin typeface="Times New Roman" panose="02020603050405020304" pitchFamily="18" charset="0"/>
                <a:cs typeface="Times New Roman" panose="02020603050405020304" pitchFamily="18" charset="0"/>
              </a:rPr>
              <a:t>Descriptive Statistics</a:t>
            </a:r>
            <a:r>
              <a:rPr lang="en-US" sz="1500" dirty="0">
                <a:latin typeface="Times New Roman" panose="02020603050405020304" pitchFamily="18" charset="0"/>
                <a:cs typeface="Times New Roman" panose="02020603050405020304" pitchFamily="18" charset="0"/>
              </a:rPr>
              <a:t> – Summarizing data with measures like mean, median, variance.</a:t>
            </a:r>
          </a:p>
          <a:p>
            <a:pPr marL="0" indent="0">
              <a:buNone/>
            </a:pPr>
            <a:r>
              <a:rPr lang="en-US" sz="1500" b="1" dirty="0">
                <a:latin typeface="Times New Roman" panose="02020603050405020304" pitchFamily="18" charset="0"/>
                <a:cs typeface="Times New Roman" panose="02020603050405020304" pitchFamily="18" charset="0"/>
              </a:rPr>
              <a:t>Exploratory Data Analysis (EDA)</a:t>
            </a:r>
            <a:r>
              <a:rPr lang="en-US" sz="1500" dirty="0">
                <a:latin typeface="Times New Roman" panose="02020603050405020304" pitchFamily="18" charset="0"/>
                <a:cs typeface="Times New Roman" panose="02020603050405020304" pitchFamily="18" charset="0"/>
              </a:rPr>
              <a:t> – Identifying trends, missing values, and outliers.</a:t>
            </a:r>
          </a:p>
          <a:p>
            <a:pPr marL="0" indent="0">
              <a:buNone/>
            </a:pPr>
            <a:r>
              <a:rPr lang="en-US" sz="1500" b="1" dirty="0">
                <a:latin typeface="Times New Roman" panose="02020603050405020304" pitchFamily="18" charset="0"/>
                <a:cs typeface="Times New Roman" panose="02020603050405020304" pitchFamily="18" charset="0"/>
              </a:rPr>
              <a:t>Correlation Analysis</a:t>
            </a:r>
            <a:r>
              <a:rPr lang="en-US" sz="1500" dirty="0">
                <a:latin typeface="Times New Roman" panose="02020603050405020304" pitchFamily="18" charset="0"/>
                <a:cs typeface="Times New Roman" panose="02020603050405020304" pitchFamily="18" charset="0"/>
              </a:rPr>
              <a:t> – Understanding relationships between variables.</a:t>
            </a:r>
          </a:p>
          <a:p>
            <a:pPr marL="0" indent="0">
              <a:buNone/>
            </a:pPr>
            <a:r>
              <a:rPr lang="en-US" sz="1500" b="1" dirty="0">
                <a:latin typeface="Times New Roman" panose="02020603050405020304" pitchFamily="18" charset="0"/>
                <a:cs typeface="Times New Roman" panose="02020603050405020304" pitchFamily="18" charset="0"/>
              </a:rPr>
              <a:t>Data Visualization</a:t>
            </a:r>
            <a:r>
              <a:rPr lang="en-US" sz="1500" dirty="0">
                <a:latin typeface="Times New Roman" panose="02020603050405020304" pitchFamily="18" charset="0"/>
                <a:cs typeface="Times New Roman" panose="02020603050405020304" pitchFamily="18" charset="0"/>
              </a:rPr>
              <a:t> – Representing data visually to enhance understanding.</a:t>
            </a:r>
          </a:p>
          <a:p>
            <a:pPr>
              <a:lnSpc>
                <a:spcPct val="120000"/>
              </a:lnSpc>
              <a:buClr>
                <a:srgbClr val="0070C0"/>
              </a:buClr>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Python (Pandas, NumPy, Matplotlib, Seaborn, </a:t>
            </a:r>
            <a:r>
              <a:rPr lang="en-US" sz="1500" b="1" dirty="0" err="1">
                <a:latin typeface="Times New Roman" panose="02020603050405020304" pitchFamily="18" charset="0"/>
                <a:cs typeface="Times New Roman" panose="02020603050405020304" pitchFamily="18" charset="0"/>
              </a:rPr>
              <a:t>Plotly</a:t>
            </a:r>
            <a:r>
              <a:rPr lang="en-US" sz="1500" b="1" dirty="0">
                <a:latin typeface="Times New Roman" panose="02020603050405020304" pitchFamily="18" charset="0"/>
                <a:cs typeface="Times New Roman" panose="02020603050405020304" pitchFamily="18" charset="0"/>
              </a:rPr>
              <a:t>)</a:t>
            </a:r>
          </a:p>
          <a:p>
            <a:pPr>
              <a:lnSpc>
                <a:spcPct val="120000"/>
              </a:lnSpc>
              <a:buClr>
                <a:srgbClr val="0070C0"/>
              </a:buClr>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R (ggplot2, </a:t>
            </a:r>
            <a:r>
              <a:rPr lang="en-US" sz="1500" b="1" dirty="0" err="1">
                <a:latin typeface="Times New Roman" panose="02020603050405020304" pitchFamily="18" charset="0"/>
                <a:cs typeface="Times New Roman" panose="02020603050405020304" pitchFamily="18" charset="0"/>
              </a:rPr>
              <a:t>dplyr</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tidyr</a:t>
            </a:r>
            <a:r>
              <a:rPr lang="en-US" sz="1500" b="1" dirty="0">
                <a:latin typeface="Times New Roman" panose="02020603050405020304" pitchFamily="18" charset="0"/>
                <a:cs typeface="Times New Roman" panose="02020603050405020304" pitchFamily="18" charset="0"/>
              </a:rPr>
              <a:t>)</a:t>
            </a:r>
          </a:p>
          <a:p>
            <a:pPr>
              <a:lnSpc>
                <a:spcPct val="120000"/>
              </a:lnSpc>
              <a:buClr>
                <a:srgbClr val="0070C0"/>
              </a:buClr>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Tableau, Power BI</a:t>
            </a:r>
            <a:r>
              <a:rPr lang="en-US" sz="1500" dirty="0">
                <a:latin typeface="Times New Roman" panose="02020603050405020304" pitchFamily="18" charset="0"/>
                <a:cs typeface="Times New Roman" panose="02020603050405020304" pitchFamily="18" charset="0"/>
              </a:rPr>
              <a:t> – Interactive dashboards.</a:t>
            </a:r>
          </a:p>
          <a:p>
            <a:pPr>
              <a:lnSpc>
                <a:spcPct val="120000"/>
              </a:lnSpc>
              <a:buClr>
                <a:srgbClr val="0070C0"/>
              </a:buClr>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Excel</a:t>
            </a:r>
            <a:r>
              <a:rPr lang="en-US" sz="1500" dirty="0">
                <a:latin typeface="Times New Roman" panose="02020603050405020304" pitchFamily="18" charset="0"/>
                <a:cs typeface="Times New Roman" panose="02020603050405020304" pitchFamily="18" charset="0"/>
              </a:rPr>
              <a:t> – Basic data exploration and visualization.</a:t>
            </a:r>
          </a:p>
        </p:txBody>
      </p:sp>
      <p:pic>
        <p:nvPicPr>
          <p:cNvPr id="3" name="Picture 6">
            <a:extLst>
              <a:ext uri="{FF2B5EF4-FFF2-40B4-BE49-F238E27FC236}">
                <a16:creationId xmlns:a16="http://schemas.microsoft.com/office/drawing/2014/main" id="{20F05B7C-60A2-9DD3-2848-D4CAD0986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Exploratory Data Analysis in Python | by Cambridge Spark | Cambridge Spark">
            <a:extLst>
              <a:ext uri="{FF2B5EF4-FFF2-40B4-BE49-F238E27FC236}">
                <a16:creationId xmlns:a16="http://schemas.microsoft.com/office/drawing/2014/main" id="{6A7008CD-C669-38F5-74B4-20181EAE6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6691" y="2336642"/>
            <a:ext cx="5304349" cy="360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693C12-9098-89A8-59C7-3975865383EF}"/>
              </a:ext>
            </a:extLst>
          </p:cNvPr>
          <p:cNvSpPr txBox="1"/>
          <p:nvPr/>
        </p:nvSpPr>
        <p:spPr>
          <a:xfrm>
            <a:off x="364507" y="401171"/>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Data Exploration and Analysis</a:t>
            </a:r>
          </a:p>
        </p:txBody>
      </p:sp>
      <p:sp>
        <p:nvSpPr>
          <p:cNvPr id="8" name="Date Placeholder 7">
            <a:extLst>
              <a:ext uri="{FF2B5EF4-FFF2-40B4-BE49-F238E27FC236}">
                <a16:creationId xmlns:a16="http://schemas.microsoft.com/office/drawing/2014/main" id="{DE25F210-6EED-F79C-31F4-A4E3EEFC9DAA}"/>
              </a:ext>
            </a:extLst>
          </p:cNvPr>
          <p:cNvSpPr>
            <a:spLocks noGrp="1"/>
          </p:cNvSpPr>
          <p:nvPr>
            <p:ph type="dt" sz="half" idx="10"/>
          </p:nvPr>
        </p:nvSpPr>
        <p:spPr/>
        <p:txBody>
          <a:bodyPr/>
          <a:lstStyle/>
          <a:p>
            <a:fld id="{9C7F06C6-07A5-4491-B08F-D54F80F4133C}" type="datetime1">
              <a:rPr lang="en-US" smtClean="0"/>
              <a:t>2/26/2025</a:t>
            </a:fld>
            <a:endParaRPr lang="en-US"/>
          </a:p>
        </p:txBody>
      </p:sp>
      <p:sp>
        <p:nvSpPr>
          <p:cNvPr id="10" name="Slide Number Placeholder 9">
            <a:extLst>
              <a:ext uri="{FF2B5EF4-FFF2-40B4-BE49-F238E27FC236}">
                <a16:creationId xmlns:a16="http://schemas.microsoft.com/office/drawing/2014/main" id="{C70A5FE7-BC2E-D58E-D4E8-462CC2D2DB80}"/>
              </a:ext>
            </a:extLst>
          </p:cNvPr>
          <p:cNvSpPr>
            <a:spLocks noGrp="1"/>
          </p:cNvSpPr>
          <p:nvPr>
            <p:ph type="sldNum" sz="quarter" idx="12"/>
          </p:nvPr>
        </p:nvSpPr>
        <p:spPr/>
        <p:txBody>
          <a:bodyPr/>
          <a:lstStyle/>
          <a:p>
            <a:fld id="{94E874AE-B8F4-4EBC-A6EC-20DF7EEB4098}" type="slidenum">
              <a:rPr lang="en-US" smtClean="0"/>
              <a:t>6</a:t>
            </a:fld>
            <a:endParaRPr lang="en-US"/>
          </a:p>
        </p:txBody>
      </p:sp>
    </p:spTree>
    <p:extLst>
      <p:ext uri="{BB962C8B-B14F-4D97-AF65-F5344CB8AC3E}">
        <p14:creationId xmlns:p14="http://schemas.microsoft.com/office/powerpoint/2010/main" val="4065111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E981-55BF-8296-6E58-0F73D3EA52B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011396C-0B37-600B-04B6-1BA27F84CC1A}"/>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0271F723-F66A-24B9-69FE-96523593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25A28DB6-DE32-6784-DDD1-209FAD3CC8A6}"/>
              </a:ext>
            </a:extLst>
          </p:cNvPr>
          <p:cNvSpPr>
            <a:spLocks noGrp="1"/>
          </p:cNvSpPr>
          <p:nvPr>
            <p:ph idx="1"/>
          </p:nvPr>
        </p:nvSpPr>
        <p:spPr>
          <a:xfrm>
            <a:off x="364507" y="645160"/>
            <a:ext cx="7922776" cy="5100320"/>
          </a:xfrm>
        </p:spPr>
        <p:txBody>
          <a:bodyPr>
            <a:normAutofit/>
          </a:bodyPr>
          <a:lstStyle/>
          <a:p>
            <a:pPr marL="0" indent="0">
              <a:buNone/>
            </a:pPr>
            <a:endParaRPr lang="en-US" b="1" dirty="0"/>
          </a:p>
          <a:p>
            <a:pPr marL="0" indent="0">
              <a:buNone/>
            </a:pPr>
            <a:r>
              <a:rPr lang="en-US" sz="1300" dirty="0">
                <a:latin typeface="Times New Roman" panose="02020603050405020304" pitchFamily="18" charset="0"/>
                <a:cs typeface="Times New Roman" panose="02020603050405020304" pitchFamily="18" charset="0"/>
              </a:rPr>
              <a:t>It refer to the processes of collecting, transforming, and storing data from multiple sources into a unified system for analytics and reporting.</a:t>
            </a:r>
          </a:p>
          <a:p>
            <a:pPr marL="0" indent="0">
              <a:buNone/>
            </a:pPr>
            <a:r>
              <a:rPr lang="en-US" sz="1300" b="1" dirty="0">
                <a:latin typeface="Times New Roman" panose="02020603050405020304" pitchFamily="18" charset="0"/>
                <a:cs typeface="Times New Roman" panose="02020603050405020304" pitchFamily="18" charset="0"/>
              </a:rPr>
              <a:t>ETL Processes</a:t>
            </a:r>
            <a:r>
              <a:rPr lang="en-US" sz="1300" dirty="0">
                <a:latin typeface="Times New Roman" panose="02020603050405020304" pitchFamily="18" charset="0"/>
                <a:cs typeface="Times New Roman" panose="02020603050405020304" pitchFamily="18" charset="0"/>
              </a:rPr>
              <a:t> – Extracting, transforming, and loading data for structured storage.</a:t>
            </a:r>
          </a:p>
          <a:p>
            <a:pPr marL="0" indent="0">
              <a:buNone/>
            </a:pPr>
            <a:r>
              <a:rPr lang="en-US" sz="1300" b="1" dirty="0">
                <a:latin typeface="Times New Roman" panose="02020603050405020304" pitchFamily="18" charset="0"/>
                <a:cs typeface="Times New Roman" panose="02020603050405020304" pitchFamily="18" charset="0"/>
              </a:rPr>
              <a:t>Data Warehousing</a:t>
            </a:r>
            <a:r>
              <a:rPr lang="en-US" sz="1300" dirty="0">
                <a:latin typeface="Times New Roman" panose="02020603050405020304" pitchFamily="18" charset="0"/>
                <a:cs typeface="Times New Roman" panose="02020603050405020304" pitchFamily="18" charset="0"/>
              </a:rPr>
              <a:t> – Centralized repositories optimized for analytics and business intelligence.</a:t>
            </a:r>
          </a:p>
          <a:p>
            <a:pPr marL="0" indent="0">
              <a:buNone/>
            </a:pPr>
            <a:r>
              <a:rPr lang="en-US" sz="1300" b="1" dirty="0">
                <a:latin typeface="Times New Roman" panose="02020603050405020304" pitchFamily="18" charset="0"/>
                <a:cs typeface="Times New Roman" panose="02020603050405020304" pitchFamily="18" charset="0"/>
              </a:rPr>
              <a:t>Data Lakes</a:t>
            </a:r>
            <a:r>
              <a:rPr lang="en-US" sz="1300" dirty="0">
                <a:latin typeface="Times New Roman" panose="02020603050405020304" pitchFamily="18" charset="0"/>
                <a:cs typeface="Times New Roman" panose="02020603050405020304" pitchFamily="18" charset="0"/>
              </a:rPr>
              <a:t> – Storage of raw, unstructured, or semi-structured data for flexible analysis.</a:t>
            </a:r>
          </a:p>
          <a:p>
            <a:pPr marL="0" indent="0">
              <a:buNone/>
            </a:pPr>
            <a:r>
              <a:rPr lang="en-US" sz="1300" b="1" dirty="0">
                <a:latin typeface="Times New Roman" panose="02020603050405020304" pitchFamily="18" charset="0"/>
                <a:cs typeface="Times New Roman" panose="02020603050405020304" pitchFamily="18" charset="0"/>
              </a:rPr>
              <a:t>Data Governance</a:t>
            </a:r>
            <a:r>
              <a:rPr lang="en-US" sz="1300" dirty="0">
                <a:latin typeface="Times New Roman" panose="02020603050405020304" pitchFamily="18" charset="0"/>
                <a:cs typeface="Times New Roman" panose="02020603050405020304" pitchFamily="18" charset="0"/>
              </a:rPr>
              <a:t> – Ensuring data quality, security, and compliance with regulations.</a:t>
            </a:r>
          </a:p>
          <a:p>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Softwares</a:t>
            </a:r>
            <a:r>
              <a:rPr lang="en-US" sz="1300" b="1" dirty="0">
                <a:latin typeface="Times New Roman" panose="02020603050405020304" pitchFamily="18" charset="0"/>
                <a:cs typeface="Times New Roman" panose="02020603050405020304" pitchFamily="18" charset="0"/>
              </a:rPr>
              <a:t> Mostly Used?</a:t>
            </a:r>
          </a:p>
          <a:p>
            <a:pPr>
              <a:lnSpc>
                <a:spcPct val="120000"/>
              </a:lnSpc>
              <a:buClr>
                <a:srgbClr val="0070C0"/>
              </a:buClr>
              <a:buFont typeface="Wingdings" panose="05000000000000000000" pitchFamily="2" charset="2"/>
              <a:buChar char="Ø"/>
            </a:pPr>
            <a:r>
              <a:rPr lang="en-US" sz="1300" b="1" dirty="0">
                <a:latin typeface="Times New Roman" panose="02020603050405020304" pitchFamily="18" charset="0"/>
                <a:cs typeface="Times New Roman" panose="02020603050405020304" pitchFamily="18" charset="0"/>
              </a:rPr>
              <a:t>ETL:</a:t>
            </a:r>
            <a:r>
              <a:rPr lang="en-US" sz="1300" dirty="0">
                <a:latin typeface="Times New Roman" panose="02020603050405020304" pitchFamily="18" charset="0"/>
                <a:cs typeface="Times New Roman" panose="02020603050405020304" pitchFamily="18" charset="0"/>
              </a:rPr>
              <a:t> Apache </a:t>
            </a:r>
            <a:r>
              <a:rPr lang="en-US" sz="1300" dirty="0" err="1">
                <a:latin typeface="Times New Roman" panose="02020603050405020304" pitchFamily="18" charset="0"/>
                <a:cs typeface="Times New Roman" panose="02020603050405020304" pitchFamily="18" charset="0"/>
              </a:rPr>
              <a:t>NiFi</a:t>
            </a:r>
            <a:r>
              <a:rPr lang="en-US" sz="1300" dirty="0">
                <a:latin typeface="Times New Roman" panose="02020603050405020304" pitchFamily="18" charset="0"/>
                <a:cs typeface="Times New Roman" panose="02020603050405020304" pitchFamily="18" charset="0"/>
              </a:rPr>
              <a:t>, Talend, Informatica, SSIS</a:t>
            </a:r>
          </a:p>
          <a:p>
            <a:pPr>
              <a:lnSpc>
                <a:spcPct val="120000"/>
              </a:lnSpc>
              <a:buClr>
                <a:srgbClr val="0070C0"/>
              </a:buClr>
              <a:buFont typeface="Wingdings" panose="05000000000000000000" pitchFamily="2" charset="2"/>
              <a:buChar char="Ø"/>
            </a:pPr>
            <a:r>
              <a:rPr lang="en-US" sz="1300" b="1" dirty="0">
                <a:latin typeface="Times New Roman" panose="02020603050405020304" pitchFamily="18" charset="0"/>
                <a:cs typeface="Times New Roman" panose="02020603050405020304" pitchFamily="18" charset="0"/>
              </a:rPr>
              <a:t>Data Warehousing:</a:t>
            </a:r>
            <a:r>
              <a:rPr lang="en-US" sz="1300" dirty="0">
                <a:latin typeface="Times New Roman" panose="02020603050405020304" pitchFamily="18" charset="0"/>
                <a:cs typeface="Times New Roman" panose="02020603050405020304" pitchFamily="18" charset="0"/>
              </a:rPr>
              <a:t> Amazon Redshift, Snowflake, Google </a:t>
            </a:r>
            <a:r>
              <a:rPr lang="en-US" sz="1300" dirty="0" err="1">
                <a:latin typeface="Times New Roman" panose="02020603050405020304" pitchFamily="18" charset="0"/>
                <a:cs typeface="Times New Roman" panose="02020603050405020304" pitchFamily="18" charset="0"/>
              </a:rPr>
              <a:t>BigQuery</a:t>
            </a:r>
            <a:endParaRPr lang="en-US" sz="1300" dirty="0">
              <a:latin typeface="Times New Roman" panose="02020603050405020304" pitchFamily="18" charset="0"/>
              <a:cs typeface="Times New Roman" panose="02020603050405020304" pitchFamily="18" charset="0"/>
            </a:endParaRPr>
          </a:p>
          <a:p>
            <a:pPr>
              <a:lnSpc>
                <a:spcPct val="120000"/>
              </a:lnSpc>
              <a:buClr>
                <a:srgbClr val="0070C0"/>
              </a:buClr>
              <a:buFont typeface="Wingdings" panose="05000000000000000000" pitchFamily="2" charset="2"/>
              <a:buChar char="Ø"/>
            </a:pPr>
            <a:r>
              <a:rPr lang="en-US" sz="1300" b="1" dirty="0">
                <a:latin typeface="Times New Roman" panose="02020603050405020304" pitchFamily="18" charset="0"/>
                <a:cs typeface="Times New Roman" panose="02020603050405020304" pitchFamily="18" charset="0"/>
              </a:rPr>
              <a:t>Data Lakes:</a:t>
            </a:r>
            <a:r>
              <a:rPr lang="en-US" sz="1300" dirty="0">
                <a:latin typeface="Times New Roman" panose="02020603050405020304" pitchFamily="18" charset="0"/>
                <a:cs typeface="Times New Roman" panose="02020603050405020304" pitchFamily="18" charset="0"/>
              </a:rPr>
              <a:t> AWS S3, Azure Data Lake, Databricks</a:t>
            </a:r>
          </a:p>
          <a:p>
            <a:pPr>
              <a:lnSpc>
                <a:spcPct val="120000"/>
              </a:lnSpc>
              <a:buClr>
                <a:srgbClr val="0070C0"/>
              </a:buClr>
              <a:buFont typeface="Wingdings" panose="05000000000000000000" pitchFamily="2" charset="2"/>
              <a:buChar char="Ø"/>
            </a:pPr>
            <a:r>
              <a:rPr lang="en-US" sz="1300" b="1" dirty="0">
                <a:latin typeface="Times New Roman" panose="02020603050405020304" pitchFamily="18" charset="0"/>
                <a:cs typeface="Times New Roman" panose="02020603050405020304" pitchFamily="18" charset="0"/>
              </a:rPr>
              <a:t>Data Governance:</a:t>
            </a:r>
            <a:r>
              <a:rPr lang="en-US" sz="1300" dirty="0">
                <a:latin typeface="Times New Roman" panose="02020603050405020304" pitchFamily="18" charset="0"/>
                <a:cs typeface="Times New Roman" panose="02020603050405020304" pitchFamily="18" charset="0"/>
              </a:rPr>
              <a:t> Collibra, Alation, Apache Atlas</a:t>
            </a:r>
          </a:p>
          <a:p>
            <a:endParaRPr lang="en-US" dirty="0"/>
          </a:p>
        </p:txBody>
      </p:sp>
      <p:pic>
        <p:nvPicPr>
          <p:cNvPr id="3" name="Picture 6">
            <a:extLst>
              <a:ext uri="{FF2B5EF4-FFF2-40B4-BE49-F238E27FC236}">
                <a16:creationId xmlns:a16="http://schemas.microsoft.com/office/drawing/2014/main" id="{9541DD50-D038-10F2-0601-37F6D8C7D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EAF225-679C-F12B-80BC-DA3AC6D572FB}"/>
              </a:ext>
            </a:extLst>
          </p:cNvPr>
          <p:cNvSpPr txBox="1"/>
          <p:nvPr/>
        </p:nvSpPr>
        <p:spPr>
          <a:xfrm>
            <a:off x="364507" y="446078"/>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Data Integration and Warehousing</a:t>
            </a:r>
            <a:r>
              <a:rPr lang="en-US" sz="2800" dirty="0">
                <a:latin typeface="Times New Roman" panose="02020603050405020304" pitchFamily="18" charset="0"/>
                <a:cs typeface="Times New Roman" panose="02020603050405020304" pitchFamily="18" charset="0"/>
              </a:rPr>
              <a:t> </a:t>
            </a:r>
          </a:p>
        </p:txBody>
      </p:sp>
      <p:pic>
        <p:nvPicPr>
          <p:cNvPr id="11" name="Picture 10">
            <a:extLst>
              <a:ext uri="{FF2B5EF4-FFF2-40B4-BE49-F238E27FC236}">
                <a16:creationId xmlns:a16="http://schemas.microsoft.com/office/drawing/2014/main" id="{A50A1DAA-280B-F60D-DB01-02C4EDF8A737}"/>
              </a:ext>
            </a:extLst>
          </p:cNvPr>
          <p:cNvPicPr>
            <a:picLocks noChangeAspect="1"/>
          </p:cNvPicPr>
          <p:nvPr/>
        </p:nvPicPr>
        <p:blipFill>
          <a:blip r:embed="rId5"/>
          <a:stretch>
            <a:fillRect/>
          </a:stretch>
        </p:blipFill>
        <p:spPr>
          <a:xfrm>
            <a:off x="6797100" y="2369376"/>
            <a:ext cx="5297234" cy="3103880"/>
          </a:xfrm>
          <a:prstGeom prst="rect">
            <a:avLst/>
          </a:prstGeom>
        </p:spPr>
      </p:pic>
      <p:sp>
        <p:nvSpPr>
          <p:cNvPr id="12" name="Date Placeholder 11">
            <a:extLst>
              <a:ext uri="{FF2B5EF4-FFF2-40B4-BE49-F238E27FC236}">
                <a16:creationId xmlns:a16="http://schemas.microsoft.com/office/drawing/2014/main" id="{C35EB169-62A8-2738-0590-CF6961281BCD}"/>
              </a:ext>
            </a:extLst>
          </p:cNvPr>
          <p:cNvSpPr>
            <a:spLocks noGrp="1"/>
          </p:cNvSpPr>
          <p:nvPr>
            <p:ph type="dt" sz="half" idx="10"/>
          </p:nvPr>
        </p:nvSpPr>
        <p:spPr/>
        <p:txBody>
          <a:bodyPr/>
          <a:lstStyle/>
          <a:p>
            <a:fld id="{7118AFE3-467B-4263-978E-D98F2E28A799}" type="datetime1">
              <a:rPr lang="en-US" smtClean="0"/>
              <a:t>2/26/2025</a:t>
            </a:fld>
            <a:endParaRPr lang="en-US"/>
          </a:p>
        </p:txBody>
      </p:sp>
      <p:sp>
        <p:nvSpPr>
          <p:cNvPr id="13" name="Slide Number Placeholder 12">
            <a:extLst>
              <a:ext uri="{FF2B5EF4-FFF2-40B4-BE49-F238E27FC236}">
                <a16:creationId xmlns:a16="http://schemas.microsoft.com/office/drawing/2014/main" id="{ECEFC19C-186C-CE65-397A-960DCD47E382}"/>
              </a:ext>
            </a:extLst>
          </p:cNvPr>
          <p:cNvSpPr>
            <a:spLocks noGrp="1"/>
          </p:cNvSpPr>
          <p:nvPr>
            <p:ph type="sldNum" sz="quarter" idx="12"/>
          </p:nvPr>
        </p:nvSpPr>
        <p:spPr/>
        <p:txBody>
          <a:bodyPr/>
          <a:lstStyle/>
          <a:p>
            <a:fld id="{94E874AE-B8F4-4EBC-A6EC-20DF7EEB4098}" type="slidenum">
              <a:rPr lang="en-US" smtClean="0"/>
              <a:t>7</a:t>
            </a:fld>
            <a:endParaRPr lang="en-US"/>
          </a:p>
        </p:txBody>
      </p:sp>
    </p:spTree>
    <p:extLst>
      <p:ext uri="{BB962C8B-B14F-4D97-AF65-F5344CB8AC3E}">
        <p14:creationId xmlns:p14="http://schemas.microsoft.com/office/powerpoint/2010/main" val="1590763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8A483-60BD-20B3-D3A9-54AE3FFEC46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B633F01-DD87-6A71-2CEA-A5BCCD1924BC}"/>
              </a:ext>
            </a:extLst>
          </p:cNvPr>
          <p:cNvPicPr>
            <a:picLocks noChangeAspect="1"/>
          </p:cNvPicPr>
          <p:nvPr/>
        </p:nvPicPr>
        <p:blipFill>
          <a:blip r:embed="rId2"/>
          <a:stretch>
            <a:fillRect/>
          </a:stretch>
        </p:blipFill>
        <p:spPr>
          <a:xfrm>
            <a:off x="88900" y="1450761"/>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1A646A79-1F9C-6318-9EE6-77265AABA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9CD95E84-FAC0-FD5E-9575-9236C30209D7}"/>
              </a:ext>
            </a:extLst>
          </p:cNvPr>
          <p:cNvSpPr>
            <a:spLocks noGrp="1"/>
          </p:cNvSpPr>
          <p:nvPr>
            <p:ph idx="1"/>
          </p:nvPr>
        </p:nvSpPr>
        <p:spPr>
          <a:xfrm>
            <a:off x="393421" y="1154854"/>
            <a:ext cx="7894320" cy="4023360"/>
          </a:xfrm>
        </p:spPr>
        <p:txBody>
          <a:bodyPr>
            <a:normAutofit fontScale="70000" lnSpcReduction="20000"/>
          </a:bodyPr>
          <a:lstStyle/>
          <a:p>
            <a:pPr marL="0" indent="0">
              <a:buNone/>
            </a:pPr>
            <a:r>
              <a:rPr lang="en-US" b="1" dirty="0">
                <a:latin typeface="Times New Roman" panose="02020603050405020304" pitchFamily="18" charset="0"/>
                <a:cs typeface="Times New Roman" panose="02020603050405020304" pitchFamily="18" charset="0"/>
              </a:rPr>
              <a:t>Big Data Technologies</a:t>
            </a:r>
            <a:r>
              <a:rPr lang="en-US" dirty="0">
                <a:latin typeface="Times New Roman" panose="02020603050405020304" pitchFamily="18" charset="0"/>
                <a:cs typeface="Times New Roman" panose="02020603050405020304" pitchFamily="18" charset="0"/>
              </a:rPr>
              <a:t> are tools and frameworks used to process, store, and analyze large volumes of data efficiently.</a:t>
            </a:r>
          </a:p>
          <a:p>
            <a:pPr marL="0" indent="0">
              <a:buNone/>
            </a:pPr>
            <a:r>
              <a:rPr lang="en-US" b="1" dirty="0">
                <a:latin typeface="Times New Roman" panose="02020603050405020304" pitchFamily="18" charset="0"/>
                <a:cs typeface="Times New Roman" panose="02020603050405020304" pitchFamily="18" charset="0"/>
              </a:rPr>
              <a:t>Hadoop &amp; MapReduce</a:t>
            </a:r>
            <a:r>
              <a:rPr lang="en-US" dirty="0">
                <a:latin typeface="Times New Roman" panose="02020603050405020304" pitchFamily="18" charset="0"/>
                <a:cs typeface="Times New Roman" panose="02020603050405020304" pitchFamily="18" charset="0"/>
              </a:rPr>
              <a:t> – Distributed storage &amp; parallel data processing.</a:t>
            </a:r>
          </a:p>
          <a:p>
            <a:pPr marL="0" indent="0">
              <a:buNone/>
            </a:pPr>
            <a:r>
              <a:rPr lang="en-US" b="1" dirty="0">
                <a:latin typeface="Times New Roman" panose="02020603050405020304" pitchFamily="18" charset="0"/>
                <a:cs typeface="Times New Roman" panose="02020603050405020304" pitchFamily="18" charset="0"/>
              </a:rPr>
              <a:t>Spark</a:t>
            </a:r>
            <a:r>
              <a:rPr lang="en-US" dirty="0">
                <a:latin typeface="Times New Roman" panose="02020603050405020304" pitchFamily="18" charset="0"/>
                <a:cs typeface="Times New Roman" panose="02020603050405020304" pitchFamily="18" charset="0"/>
              </a:rPr>
              <a:t> – Fast, in-memory data processing for large-scale analytics.</a:t>
            </a:r>
          </a:p>
          <a:p>
            <a:pPr marL="0" indent="0">
              <a:buNone/>
            </a:pPr>
            <a:r>
              <a:rPr lang="en-US" b="1" dirty="0">
                <a:latin typeface="Times New Roman" panose="02020603050405020304" pitchFamily="18" charset="0"/>
                <a:cs typeface="Times New Roman" panose="02020603050405020304" pitchFamily="18" charset="0"/>
              </a:rPr>
              <a:t>NoSQL Databases</a:t>
            </a:r>
            <a:r>
              <a:rPr lang="en-US" dirty="0">
                <a:latin typeface="Times New Roman" panose="02020603050405020304" pitchFamily="18" charset="0"/>
                <a:cs typeface="Times New Roman" panose="02020603050405020304" pitchFamily="18" charset="0"/>
              </a:rPr>
              <a:t> – Scalable, flexible databases for unstructured data (e.g., MongoDB, Cassandra).</a:t>
            </a:r>
          </a:p>
          <a:p>
            <a:pPr marL="0" indent="0">
              <a:buNone/>
            </a:pPr>
            <a:r>
              <a:rPr lang="en-US" b="1" dirty="0">
                <a:latin typeface="Times New Roman" panose="02020603050405020304" pitchFamily="18" charset="0"/>
                <a:cs typeface="Times New Roman" panose="02020603050405020304" pitchFamily="18" charset="0"/>
              </a:rPr>
              <a:t>Stream Processing</a:t>
            </a:r>
            <a:r>
              <a:rPr lang="en-US" dirty="0">
                <a:latin typeface="Times New Roman" panose="02020603050405020304" pitchFamily="18" charset="0"/>
                <a:cs typeface="Times New Roman" panose="02020603050405020304" pitchFamily="18" charset="0"/>
              </a:rPr>
              <a:t> – Real-time data analysis for live data streams (e.g., Apache Kafka, Flink).</a:t>
            </a: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Softwares</a:t>
            </a:r>
            <a:r>
              <a:rPr lang="en-US" b="1" dirty="0">
                <a:latin typeface="Times New Roman" panose="02020603050405020304" pitchFamily="18" charset="0"/>
                <a:cs typeface="Times New Roman" panose="02020603050405020304" pitchFamily="18" charset="0"/>
              </a:rPr>
              <a:t> Mostly Used?</a:t>
            </a:r>
          </a:p>
          <a:p>
            <a:pPr>
              <a:lnSpc>
                <a:spcPct val="120000"/>
              </a:lnSpc>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Hadoop Ecosystem:</a:t>
            </a:r>
            <a:r>
              <a:rPr lang="en-US" dirty="0">
                <a:latin typeface="Times New Roman" panose="02020603050405020304" pitchFamily="18" charset="0"/>
                <a:cs typeface="Times New Roman" panose="02020603050405020304" pitchFamily="18" charset="0"/>
              </a:rPr>
              <a:t> HDFS, MapReduce, YARN</a:t>
            </a:r>
          </a:p>
          <a:p>
            <a:pPr>
              <a:lnSpc>
                <a:spcPct val="120000"/>
              </a:lnSpc>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Apache Spark: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PySpark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Mllib</a:t>
            </a:r>
            <a:endParaRPr lang="en-US" dirty="0">
              <a:latin typeface="Times New Roman" panose="02020603050405020304" pitchFamily="18" charset="0"/>
              <a:cs typeface="Times New Roman" panose="02020603050405020304" pitchFamily="18" charset="0"/>
            </a:endParaRPr>
          </a:p>
          <a:p>
            <a:pPr>
              <a:lnSpc>
                <a:spcPct val="120000"/>
              </a:lnSpc>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NoSQL Databases:</a:t>
            </a:r>
            <a:r>
              <a:rPr lang="en-US" dirty="0">
                <a:latin typeface="Times New Roman" panose="02020603050405020304" pitchFamily="18" charset="0"/>
                <a:cs typeface="Times New Roman" panose="02020603050405020304" pitchFamily="18" charset="0"/>
              </a:rPr>
              <a:t> MongoDB, Cassandra, </a:t>
            </a:r>
            <a:r>
              <a:rPr lang="en-US" dirty="0" err="1">
                <a:latin typeface="Times New Roman" panose="02020603050405020304" pitchFamily="18" charset="0"/>
                <a:cs typeface="Times New Roman" panose="02020603050405020304" pitchFamily="18" charset="0"/>
              </a:rPr>
              <a:t>Hbase</a:t>
            </a:r>
            <a:endParaRPr lang="en-US" dirty="0">
              <a:latin typeface="Times New Roman" panose="02020603050405020304" pitchFamily="18" charset="0"/>
              <a:cs typeface="Times New Roman" panose="02020603050405020304" pitchFamily="18" charset="0"/>
            </a:endParaRPr>
          </a:p>
          <a:p>
            <a:pPr>
              <a:lnSpc>
                <a:spcPct val="120000"/>
              </a:lnSpc>
              <a:buClr>
                <a:srgbClr val="0070C0"/>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Stream Processing:</a:t>
            </a:r>
            <a:r>
              <a:rPr lang="en-US" dirty="0">
                <a:latin typeface="Times New Roman" panose="02020603050405020304" pitchFamily="18" charset="0"/>
                <a:cs typeface="Times New Roman" panose="02020603050405020304" pitchFamily="18" charset="0"/>
              </a:rPr>
              <a:t> Apache Kafka, Flink, Storm</a:t>
            </a:r>
          </a:p>
        </p:txBody>
      </p:sp>
      <p:pic>
        <p:nvPicPr>
          <p:cNvPr id="3" name="Picture 6">
            <a:extLst>
              <a:ext uri="{FF2B5EF4-FFF2-40B4-BE49-F238E27FC236}">
                <a16:creationId xmlns:a16="http://schemas.microsoft.com/office/drawing/2014/main" id="{35168146-CA1E-298B-0ADE-C48907E1E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A3753B-734E-7FC8-DA78-68AF79EDE7FF}"/>
              </a:ext>
            </a:extLst>
          </p:cNvPr>
          <p:cNvSpPr txBox="1"/>
          <p:nvPr/>
        </p:nvSpPr>
        <p:spPr>
          <a:xfrm>
            <a:off x="521551" y="323522"/>
            <a:ext cx="6096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Big Data Technologies</a:t>
            </a:r>
          </a:p>
        </p:txBody>
      </p:sp>
      <p:pic>
        <p:nvPicPr>
          <p:cNvPr id="23554" name="Picture 2" descr="Can Big Data solutions be affordable?">
            <a:extLst>
              <a:ext uri="{FF2B5EF4-FFF2-40B4-BE49-F238E27FC236}">
                <a16:creationId xmlns:a16="http://schemas.microsoft.com/office/drawing/2014/main" id="{2157A0FC-8B9E-79B3-4B67-4BD1BF7B8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8941" y="2213224"/>
            <a:ext cx="6212026" cy="2799043"/>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6FCF12DB-D0F6-3ACA-DC51-593EFA6DEF79}"/>
              </a:ext>
            </a:extLst>
          </p:cNvPr>
          <p:cNvSpPr>
            <a:spLocks noGrp="1"/>
          </p:cNvSpPr>
          <p:nvPr>
            <p:ph type="dt" sz="half" idx="10"/>
          </p:nvPr>
        </p:nvSpPr>
        <p:spPr/>
        <p:txBody>
          <a:bodyPr/>
          <a:lstStyle/>
          <a:p>
            <a:fld id="{81A59CDB-D180-40FD-ABC5-92E4E5EEB89C}" type="datetime1">
              <a:rPr lang="en-US" smtClean="0"/>
              <a:t>2/26/2025</a:t>
            </a:fld>
            <a:endParaRPr lang="en-US"/>
          </a:p>
        </p:txBody>
      </p:sp>
      <p:sp>
        <p:nvSpPr>
          <p:cNvPr id="8" name="Slide Number Placeholder 7">
            <a:extLst>
              <a:ext uri="{FF2B5EF4-FFF2-40B4-BE49-F238E27FC236}">
                <a16:creationId xmlns:a16="http://schemas.microsoft.com/office/drawing/2014/main" id="{1C7EE685-E425-1E24-D19A-586C85F3A282}"/>
              </a:ext>
            </a:extLst>
          </p:cNvPr>
          <p:cNvSpPr>
            <a:spLocks noGrp="1"/>
          </p:cNvSpPr>
          <p:nvPr>
            <p:ph type="sldNum" sz="quarter" idx="12"/>
          </p:nvPr>
        </p:nvSpPr>
        <p:spPr/>
        <p:txBody>
          <a:bodyPr/>
          <a:lstStyle/>
          <a:p>
            <a:fld id="{94E874AE-B8F4-4EBC-A6EC-20DF7EEB4098}" type="slidenum">
              <a:rPr lang="en-US" smtClean="0"/>
              <a:t>8</a:t>
            </a:fld>
            <a:endParaRPr lang="en-US"/>
          </a:p>
        </p:txBody>
      </p:sp>
    </p:spTree>
    <p:extLst>
      <p:ext uri="{BB962C8B-B14F-4D97-AF65-F5344CB8AC3E}">
        <p14:creationId xmlns:p14="http://schemas.microsoft.com/office/powerpoint/2010/main" val="2473406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E2040-640A-DFFD-FCE2-DCEE1B6B6EA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E841D50-613A-EB2A-5DAA-D303826E34F5}"/>
              </a:ext>
            </a:extLst>
          </p:cNvPr>
          <p:cNvPicPr>
            <a:picLocks noChangeAspect="1"/>
          </p:cNvPicPr>
          <p:nvPr/>
        </p:nvPicPr>
        <p:blipFill>
          <a:blip r:embed="rId2"/>
          <a:stretch>
            <a:fillRect/>
          </a:stretch>
        </p:blipFill>
        <p:spPr>
          <a:xfrm>
            <a:off x="116840" y="1473833"/>
            <a:ext cx="12014200" cy="394973"/>
          </a:xfrm>
          <a:prstGeom prst="rect">
            <a:avLst/>
          </a:prstGeom>
        </p:spPr>
      </p:pic>
      <p:pic>
        <p:nvPicPr>
          <p:cNvPr id="7" name="Picture 8" descr="Artificial intelligence logo by Serhii Revva for Fruitful Code on ...">
            <a:extLst>
              <a:ext uri="{FF2B5EF4-FFF2-40B4-BE49-F238E27FC236}">
                <a16:creationId xmlns:a16="http://schemas.microsoft.com/office/drawing/2014/main" id="{B80EED6E-934B-8508-1CEE-9EAB3283A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470" y="-13803"/>
            <a:ext cx="2077497" cy="155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B5FE7AFA-BDA2-4DAF-CD64-34F42E2F63E1}"/>
              </a:ext>
            </a:extLst>
          </p:cNvPr>
          <p:cNvSpPr>
            <a:spLocks noGrp="1"/>
          </p:cNvSpPr>
          <p:nvPr>
            <p:ph idx="1"/>
          </p:nvPr>
        </p:nvSpPr>
        <p:spPr>
          <a:xfrm>
            <a:off x="246380" y="1320799"/>
            <a:ext cx="8204200" cy="4023360"/>
          </a:xfrm>
        </p:spPr>
        <p:txBody>
          <a:bodyPr>
            <a:normAutofit lnSpcReduction="10000"/>
          </a:bodyPr>
          <a:lstStyle/>
          <a:p>
            <a:pPr marL="0" indent="0">
              <a:buNone/>
            </a:pPr>
            <a:r>
              <a:rPr lang="en-US" sz="1600" b="1" dirty="0">
                <a:latin typeface="Times New Roman" panose="02020603050405020304" pitchFamily="18" charset="0"/>
                <a:cs typeface="Times New Roman" panose="02020603050405020304" pitchFamily="18" charset="0"/>
              </a:rPr>
              <a:t>Data Visualization and Communication</a:t>
            </a:r>
            <a:r>
              <a:rPr lang="en-US" sz="1600" dirty="0">
                <a:latin typeface="Times New Roman" panose="02020603050405020304" pitchFamily="18" charset="0"/>
                <a:cs typeface="Times New Roman" panose="02020603050405020304" pitchFamily="18" charset="0"/>
              </a:rPr>
              <a:t> involve presenting data in a clear and effective way to help users understand patterns, trends, and insights.</a:t>
            </a:r>
          </a:p>
          <a:p>
            <a:pPr marL="0" indent="0">
              <a:buNone/>
            </a:pPr>
            <a:r>
              <a:rPr lang="en-US" sz="1600" b="1" dirty="0">
                <a:latin typeface="Times New Roman" panose="02020603050405020304" pitchFamily="18" charset="0"/>
                <a:cs typeface="Times New Roman" panose="02020603050405020304" pitchFamily="18" charset="0"/>
              </a:rPr>
              <a:t>Interactive Dashboards</a:t>
            </a:r>
            <a:r>
              <a:rPr lang="en-US" sz="1600" dirty="0">
                <a:latin typeface="Times New Roman" panose="02020603050405020304" pitchFamily="18" charset="0"/>
                <a:cs typeface="Times New Roman" panose="02020603050405020304" pitchFamily="18" charset="0"/>
              </a:rPr>
              <a:t> – Users interact with visual reports to explore insights dynamically.</a:t>
            </a:r>
          </a:p>
          <a:p>
            <a:pPr marL="0" indent="0">
              <a:buNone/>
            </a:pPr>
            <a:r>
              <a:rPr lang="en-US" sz="1600" b="1" dirty="0">
                <a:latin typeface="Times New Roman" panose="02020603050405020304" pitchFamily="18" charset="0"/>
                <a:cs typeface="Times New Roman" panose="02020603050405020304" pitchFamily="18" charset="0"/>
              </a:rPr>
              <a:t>Data Reporting</a:t>
            </a:r>
            <a:r>
              <a:rPr lang="en-US" sz="1600" dirty="0">
                <a:latin typeface="Times New Roman" panose="02020603050405020304" pitchFamily="18" charset="0"/>
                <a:cs typeface="Times New Roman" panose="02020603050405020304" pitchFamily="18" charset="0"/>
              </a:rPr>
              <a:t> – Presenting findings through structured visual representations.</a:t>
            </a:r>
          </a:p>
          <a:p>
            <a:pPr marL="0" indent="0">
              <a:buNone/>
            </a:pPr>
            <a:r>
              <a:rPr lang="en-US" sz="1600" b="1" dirty="0">
                <a:latin typeface="Times New Roman" panose="02020603050405020304" pitchFamily="18" charset="0"/>
                <a:cs typeface="Times New Roman" panose="02020603050405020304" pitchFamily="18" charset="0"/>
              </a:rPr>
              <a:t>Storytelling with Data</a:t>
            </a:r>
            <a:r>
              <a:rPr lang="en-US" sz="1600" dirty="0">
                <a:latin typeface="Times New Roman" panose="02020603050405020304" pitchFamily="18" charset="0"/>
                <a:cs typeface="Times New Roman" panose="02020603050405020304" pitchFamily="18" charset="0"/>
              </a:rPr>
              <a:t> – Using narratives to explain data-driven insights effectively.</a:t>
            </a:r>
          </a:p>
          <a:p>
            <a:pPr marL="0" indent="0">
              <a:buNone/>
            </a:pPr>
            <a:r>
              <a:rPr lang="en-US" sz="1600" b="1" dirty="0">
                <a:latin typeface="Times New Roman" panose="02020603050405020304" pitchFamily="18" charset="0"/>
                <a:cs typeface="Times New Roman" panose="02020603050405020304" pitchFamily="18" charset="0"/>
              </a:rPr>
              <a:t>Visualization Tools</a:t>
            </a:r>
            <a:r>
              <a:rPr lang="en-US" sz="1600" dirty="0">
                <a:latin typeface="Times New Roman" panose="02020603050405020304" pitchFamily="18" charset="0"/>
                <a:cs typeface="Times New Roman" panose="02020603050405020304" pitchFamily="18" charset="0"/>
              </a:rPr>
              <a:t> – Software that transforms raw data into charts, graphs, and reports.</a:t>
            </a:r>
          </a:p>
          <a:p>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Softwares</a:t>
            </a:r>
            <a:r>
              <a:rPr lang="en-US" sz="1600" b="1" dirty="0">
                <a:latin typeface="Times New Roman" panose="02020603050405020304" pitchFamily="18" charset="0"/>
                <a:cs typeface="Times New Roman" panose="02020603050405020304" pitchFamily="18" charset="0"/>
              </a:rPr>
              <a:t> Mostly Used?</a:t>
            </a:r>
          </a:p>
          <a:p>
            <a:pPr>
              <a:buClr>
                <a:srgbClr val="0070C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Tableau, Power BI – For business intelligence and interactive dashboards.</a:t>
            </a:r>
          </a:p>
          <a:p>
            <a:pPr>
              <a:buClr>
                <a:srgbClr val="0070C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Python (Matplotlib, Seaborn, </a:t>
            </a:r>
            <a:r>
              <a:rPr lang="en-US" sz="1600" dirty="0" err="1">
                <a:latin typeface="Times New Roman" panose="02020603050405020304" pitchFamily="18" charset="0"/>
                <a:cs typeface="Times New Roman" panose="02020603050405020304" pitchFamily="18" charset="0"/>
              </a:rPr>
              <a:t>Plotly</a:t>
            </a:r>
            <a:r>
              <a:rPr lang="en-US" sz="1600" dirty="0">
                <a:latin typeface="Times New Roman" panose="02020603050405020304" pitchFamily="18" charset="0"/>
                <a:cs typeface="Times New Roman" panose="02020603050405020304" pitchFamily="18" charset="0"/>
              </a:rPr>
              <a:t>) – For coding-based data visualization.</a:t>
            </a:r>
          </a:p>
          <a:p>
            <a:pPr>
              <a:buClr>
                <a:srgbClr val="0070C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 (ggplot2, Shiny) – Statistical and advanced visualization.</a:t>
            </a:r>
          </a:p>
          <a:p>
            <a:pPr>
              <a:buClr>
                <a:srgbClr val="0070C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Excel, Google Data Studio – Basic data visualization and reporting.</a:t>
            </a:r>
          </a:p>
          <a:p>
            <a:endParaRPr lang="en-US" dirty="0"/>
          </a:p>
        </p:txBody>
      </p:sp>
      <p:pic>
        <p:nvPicPr>
          <p:cNvPr id="3" name="Picture 6">
            <a:extLst>
              <a:ext uri="{FF2B5EF4-FFF2-40B4-BE49-F238E27FC236}">
                <a16:creationId xmlns:a16="http://schemas.microsoft.com/office/drawing/2014/main" id="{D0251CF5-E38D-6A03-BA6D-DC57C5AE9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490" y="6334316"/>
            <a:ext cx="729017" cy="473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9B8956-7557-E933-AC26-18AC5B3EC601}"/>
              </a:ext>
            </a:extLst>
          </p:cNvPr>
          <p:cNvSpPr txBox="1"/>
          <p:nvPr/>
        </p:nvSpPr>
        <p:spPr>
          <a:xfrm>
            <a:off x="401320" y="459452"/>
            <a:ext cx="715772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Data Visualization and Communication</a:t>
            </a:r>
          </a:p>
        </p:txBody>
      </p:sp>
      <p:sp>
        <p:nvSpPr>
          <p:cNvPr id="6" name="Date Placeholder 5">
            <a:extLst>
              <a:ext uri="{FF2B5EF4-FFF2-40B4-BE49-F238E27FC236}">
                <a16:creationId xmlns:a16="http://schemas.microsoft.com/office/drawing/2014/main" id="{C60EFAF8-7C59-A834-8368-BDE4B78101E5}"/>
              </a:ext>
            </a:extLst>
          </p:cNvPr>
          <p:cNvSpPr>
            <a:spLocks noGrp="1"/>
          </p:cNvSpPr>
          <p:nvPr>
            <p:ph type="dt" sz="half" idx="10"/>
          </p:nvPr>
        </p:nvSpPr>
        <p:spPr/>
        <p:txBody>
          <a:bodyPr/>
          <a:lstStyle/>
          <a:p>
            <a:fld id="{F89E9BEA-CFCC-4515-B2C2-F53CB3216847}" type="datetime1">
              <a:rPr lang="en-US" smtClean="0"/>
              <a:t>2/26/2025</a:t>
            </a:fld>
            <a:endParaRPr lang="en-US"/>
          </a:p>
        </p:txBody>
      </p:sp>
      <p:sp>
        <p:nvSpPr>
          <p:cNvPr id="8" name="Slide Number Placeholder 7">
            <a:extLst>
              <a:ext uri="{FF2B5EF4-FFF2-40B4-BE49-F238E27FC236}">
                <a16:creationId xmlns:a16="http://schemas.microsoft.com/office/drawing/2014/main" id="{8148C808-FCDE-29BB-F358-0643210CA0E5}"/>
              </a:ext>
            </a:extLst>
          </p:cNvPr>
          <p:cNvSpPr>
            <a:spLocks noGrp="1"/>
          </p:cNvSpPr>
          <p:nvPr>
            <p:ph type="sldNum" sz="quarter" idx="12"/>
          </p:nvPr>
        </p:nvSpPr>
        <p:spPr/>
        <p:txBody>
          <a:bodyPr/>
          <a:lstStyle/>
          <a:p>
            <a:fld id="{94E874AE-B8F4-4EBC-A6EC-20DF7EEB4098}" type="slidenum">
              <a:rPr lang="en-US" smtClean="0"/>
              <a:t>9</a:t>
            </a:fld>
            <a:endParaRPr lang="en-US"/>
          </a:p>
        </p:txBody>
      </p:sp>
      <p:pic>
        <p:nvPicPr>
          <p:cNvPr id="22530" name="Picture 2" descr="Power BI vs Tableau: Data Analytics Duel">
            <a:extLst>
              <a:ext uri="{FF2B5EF4-FFF2-40B4-BE49-F238E27FC236}">
                <a16:creationId xmlns:a16="http://schemas.microsoft.com/office/drawing/2014/main" id="{E5AD5EAF-2A50-82F7-CBFE-4F4FFBC95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5229" y="3356441"/>
            <a:ext cx="4618564" cy="2778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93745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Retrospect</Template>
  <TotalTime>753</TotalTime>
  <Words>6267</Words>
  <Application>Microsoft Office PowerPoint</Application>
  <PresentationFormat>Widescreen</PresentationFormat>
  <Paragraphs>595</Paragraphs>
  <Slides>30</Slides>
  <Notes>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Arial</vt:lpstr>
      <vt:lpstr>Calibri</vt:lpstr>
      <vt:lpstr>Calibri Light</vt:lpstr>
      <vt:lpstr>Inter</vt:lpstr>
      <vt:lpstr>SVN-Gilroy</vt:lpstr>
      <vt:lpstr>Times New Roman</vt:lpstr>
      <vt:lpstr>Wingdings</vt:lpstr>
      <vt:lpstr>Retrospect</vt:lpstr>
      <vt:lpstr>Introduction</vt:lpstr>
      <vt:lpstr>What is Artificial Intelligence? </vt:lpstr>
      <vt:lpstr>Types of Intelligence</vt:lpstr>
      <vt:lpstr>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Pendotagaya, Srinivas</dc:creator>
  <cp:lastModifiedBy>Pendotagaya, Srinivas</cp:lastModifiedBy>
  <cp:revision>88</cp:revision>
  <dcterms:created xsi:type="dcterms:W3CDTF">2025-02-17T20:48:22Z</dcterms:created>
  <dcterms:modified xsi:type="dcterms:W3CDTF">2025-02-26T14:47:47Z</dcterms:modified>
</cp:coreProperties>
</file>